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D2C2B13-501F-42A6-886F-F81D7C30066B}">
  <a:tblStyle styleId="{9D2C2B13-501F-42A6-886F-F81D7C30066B}"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76F0F79C-B96B-4050-B3D9-C8A2C5023945}"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4" name="Google Shape;7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 name="Google Shape;75;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7131235af_0_2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27131235af_0_2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127131235af_0_251: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7131235af_0_2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27131235af_0_2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127131235af_0_260: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7131235af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7131235af_0_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8" name="Google Shape;168;g127131235af_0_18: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7131235af_0_2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7131235af_0_29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g127131235af_0_295: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7131235af_0_4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27131235af_0_4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127131235af_0_425: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7131235af_0_22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0" name="Google Shape;190;g127131235af_0_2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 name="Google Shape;191;g127131235af_0_2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solidFill>
                  <a:srgbClr val="404040"/>
                </a:solidFill>
                <a:highlight>
                  <a:srgbClr val="FCFCFC"/>
                </a:highlight>
              </a:rPr>
              <a:t>				</a:t>
            </a:r>
            <a:endParaRPr sz="1100">
              <a:solidFill>
                <a:srgbClr val="404040"/>
              </a:solidFill>
              <a:highlight>
                <a:srgbClr val="FCFCFC"/>
              </a:highlight>
            </a:endParaRPr>
          </a:p>
          <a:p>
            <a:pPr indent="0" lvl="0" marL="0" rtl="0" algn="l">
              <a:spcBef>
                <a:spcPts val="0"/>
              </a:spcBef>
              <a:spcAft>
                <a:spcPts val="0"/>
              </a:spcAft>
              <a:buClr>
                <a:schemeClr val="dk1"/>
              </a:buClr>
              <a:buSzPts val="1100"/>
              <a:buFont typeface="Arial"/>
              <a:buNone/>
            </a:pPr>
            <a:r>
              <a:rPr lang="en-US" sz="1100">
                <a:solidFill>
                  <a:srgbClr val="404040"/>
                </a:solidFill>
                <a:highlight>
                  <a:srgbClr val="FCFCFC"/>
                </a:highlight>
              </a:rPr>
              <a:t>			</a:t>
            </a:r>
            <a:endParaRPr sz="1100">
              <a:solidFill>
                <a:srgbClr val="404040"/>
              </a:solidFill>
              <a:highlight>
                <a:srgbClr val="FCFCFC"/>
              </a:highlight>
            </a:endParaRPr>
          </a:p>
          <a:p>
            <a:pPr indent="0" lvl="0" marL="0" rtl="0" algn="l">
              <a:spcBef>
                <a:spcPts val="0"/>
              </a:spcBef>
              <a:spcAft>
                <a:spcPts val="0"/>
              </a:spcAft>
              <a:buClr>
                <a:schemeClr val="dk1"/>
              </a:buClr>
              <a:buSzPts val="1100"/>
              <a:buFont typeface="Arial"/>
              <a:buNone/>
            </a:pPr>
            <a:r>
              <a:rPr lang="en-US" sz="1100">
                <a:solidFill>
                  <a:srgbClr val="404040"/>
                </a:solidFill>
                <a:highlight>
                  <a:srgbClr val="FCFCFC"/>
                </a:highlight>
              </a:rPr>
              <a:t>		</a:t>
            </a:r>
            <a:endParaRPr sz="1100">
              <a:solidFill>
                <a:srgbClr val="404040"/>
              </a:solidFill>
              <a:highlight>
                <a:srgbClr val="FCFCFC"/>
              </a:highlight>
            </a:endParaRPr>
          </a:p>
          <a:p>
            <a:pPr indent="0" lvl="0" marL="0" rtl="0" algn="l">
              <a:spcBef>
                <a:spcPts val="0"/>
              </a:spcBef>
              <a:spcAft>
                <a:spcPts val="0"/>
              </a:spcAft>
              <a:buNone/>
            </a:pPr>
            <a:r>
              <a:t/>
            </a:r>
            <a:endParaRPr sz="1100">
              <a:solidFill>
                <a:srgbClr val="404040"/>
              </a:solidFill>
              <a:highlight>
                <a:srgbClr val="FCFCFC"/>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1bb094580f_0_17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0" name="Google Shape;200;g11bb094580f_0_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 name="Google Shape;201;g11bb094580f_0_17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rgbClr val="404040"/>
                </a:solidFill>
                <a:highlight>
                  <a:srgbClr val="FCFCFC"/>
                </a:highlight>
              </a:rPr>
              <a:t>For Multivariate FPCA we calculated MSE for each variable</a:t>
            </a:r>
            <a:endParaRPr sz="1100">
              <a:solidFill>
                <a:srgbClr val="404040"/>
              </a:solidFill>
              <a:highlight>
                <a:srgbClr val="FCFCFC"/>
              </a:highlight>
            </a:endParaRPr>
          </a:p>
          <a:p>
            <a:pPr indent="0" lvl="0" marL="0" rtl="0" algn="l">
              <a:lnSpc>
                <a:spcPct val="115000"/>
              </a:lnSpc>
              <a:spcBef>
                <a:spcPts val="0"/>
              </a:spcBef>
              <a:spcAft>
                <a:spcPts val="0"/>
              </a:spcAft>
              <a:buClr>
                <a:schemeClr val="dk1"/>
              </a:buClr>
              <a:buSzPts val="1100"/>
              <a:buFont typeface="Arial"/>
              <a:buNone/>
            </a:pPr>
            <a:r>
              <a:rPr lang="en-US" sz="1100">
                <a:solidFill>
                  <a:srgbClr val="404040"/>
                </a:solidFill>
                <a:highlight>
                  <a:srgbClr val="FCFCFC"/>
                </a:highlight>
              </a:rPr>
              <a:t>				</a:t>
            </a:r>
            <a:endParaRPr sz="1100">
              <a:solidFill>
                <a:srgbClr val="404040"/>
              </a:solidFill>
              <a:highlight>
                <a:srgbClr val="FCFCFC"/>
              </a:highlight>
            </a:endParaRPr>
          </a:p>
          <a:p>
            <a:pPr indent="0" lvl="0" marL="0" rtl="0" algn="l">
              <a:spcBef>
                <a:spcPts val="0"/>
              </a:spcBef>
              <a:spcAft>
                <a:spcPts val="0"/>
              </a:spcAft>
              <a:buClr>
                <a:schemeClr val="dk1"/>
              </a:buClr>
              <a:buSzPts val="1100"/>
              <a:buFont typeface="Arial"/>
              <a:buNone/>
            </a:pPr>
            <a:r>
              <a:rPr lang="en-US" sz="1100">
                <a:solidFill>
                  <a:srgbClr val="404040"/>
                </a:solidFill>
                <a:highlight>
                  <a:srgbClr val="FCFCFC"/>
                </a:highlight>
              </a:rPr>
              <a:t>			</a:t>
            </a:r>
            <a:endParaRPr sz="1100">
              <a:solidFill>
                <a:srgbClr val="404040"/>
              </a:solidFill>
              <a:highlight>
                <a:srgbClr val="FCFCFC"/>
              </a:highlight>
            </a:endParaRPr>
          </a:p>
          <a:p>
            <a:pPr indent="0" lvl="0" marL="0" rtl="0" algn="l">
              <a:spcBef>
                <a:spcPts val="0"/>
              </a:spcBef>
              <a:spcAft>
                <a:spcPts val="0"/>
              </a:spcAft>
              <a:buClr>
                <a:schemeClr val="dk1"/>
              </a:buClr>
              <a:buSzPts val="1100"/>
              <a:buFont typeface="Arial"/>
              <a:buNone/>
            </a:pPr>
            <a:r>
              <a:rPr lang="en-US" sz="1100">
                <a:solidFill>
                  <a:srgbClr val="404040"/>
                </a:solidFill>
                <a:highlight>
                  <a:srgbClr val="FCFCFC"/>
                </a:highlight>
              </a:rPr>
              <a:t>		</a:t>
            </a:r>
            <a:endParaRPr sz="1100">
              <a:solidFill>
                <a:srgbClr val="404040"/>
              </a:solidFill>
              <a:highlight>
                <a:srgbClr val="FCFCFC"/>
              </a:highlight>
            </a:endParaRPr>
          </a:p>
          <a:p>
            <a:pPr indent="0" lvl="0" marL="0" rtl="0" algn="l">
              <a:spcBef>
                <a:spcPts val="0"/>
              </a:spcBef>
              <a:spcAft>
                <a:spcPts val="0"/>
              </a:spcAft>
              <a:buNone/>
            </a:pPr>
            <a:r>
              <a:t/>
            </a:r>
            <a:endParaRPr sz="1100">
              <a:solidFill>
                <a:srgbClr val="404040"/>
              </a:solidFill>
              <a:highlight>
                <a:srgbClr val="FCFCFC"/>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7131235af_0_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27131235af_0_1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360"/>
              </a:spcBef>
              <a:spcAft>
                <a:spcPts val="0"/>
              </a:spcAft>
              <a:buSzPts val="1400"/>
              <a:buChar char="●"/>
            </a:pPr>
            <a:r>
              <a:rPr lang="en-US"/>
              <a:t>An autoencoder is a neural network with this structure. </a:t>
            </a:r>
            <a:endParaRPr/>
          </a:p>
          <a:p>
            <a:pPr indent="-317500" lvl="0" marL="457200" rtl="0" algn="l">
              <a:spcBef>
                <a:spcPts val="0"/>
              </a:spcBef>
              <a:spcAft>
                <a:spcPts val="0"/>
              </a:spcAft>
              <a:buSzPts val="1400"/>
              <a:buChar char="●"/>
            </a:pPr>
            <a:r>
              <a:rPr lang="en-US"/>
              <a:t>the data is the input…. The encoder and decoder are there for additional complexity.</a:t>
            </a:r>
            <a:endParaRPr/>
          </a:p>
          <a:p>
            <a:pPr indent="-317500" lvl="0" marL="457200" rtl="0" algn="l">
              <a:spcBef>
                <a:spcPts val="0"/>
              </a:spcBef>
              <a:spcAft>
                <a:spcPts val="0"/>
              </a:spcAft>
              <a:buSzPts val="1400"/>
              <a:buChar char="●"/>
            </a:pPr>
            <a:r>
              <a:rPr lang="en-US"/>
              <a:t>The autoencoder is designed this way to get the latent variables. </a:t>
            </a:r>
            <a:endParaRPr/>
          </a:p>
          <a:p>
            <a:pPr indent="-317500" lvl="1" marL="914400" rtl="0" algn="l">
              <a:spcBef>
                <a:spcPts val="0"/>
              </a:spcBef>
              <a:spcAft>
                <a:spcPts val="0"/>
              </a:spcAft>
              <a:buSzPts val="1400"/>
              <a:buChar char="○"/>
            </a:pPr>
            <a:r>
              <a:rPr lang="en-US"/>
              <a:t>this is called encoded data and is used as features.</a:t>
            </a:r>
            <a:endParaRPr/>
          </a:p>
        </p:txBody>
      </p:sp>
      <p:sp>
        <p:nvSpPr>
          <p:cNvPr id="211" name="Google Shape;211;g127131235af_0_134: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27131235af_0_4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27131235af_0_4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8" name="Google Shape;218;g127131235af_0_419: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292f2bd798_3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292f2bd798_3_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6" name="Google Shape;226;g1292f2bd798_3_17: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1bb094580f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1bb094580f_0_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2" name="Google Shape;82;g11bb094580f_0_6: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7131235af_0_2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27131235af_0_27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4" name="Google Shape;234;g127131235af_0_277: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7131235af_0_2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27131235af_0_2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3" name="Google Shape;243;g127131235af_0_213: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bbbb8516f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bbbb8516f_0_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We wrote a training loop that trained 100 models each for different encoder dimension sizes. We then selected the best model for each dimension size. The training function had some aspects of hyperparameter optimization and each model had a different lambda and hidden layer units that were chosen randomly. The best APGRF models for each dimension size is shown here. For 4 dimensions, the VAE had 118 and 100 hidden units in 2 layers respectively. </a:t>
            </a:r>
            <a:endParaRPr/>
          </a:p>
        </p:txBody>
      </p:sp>
      <p:sp>
        <p:nvSpPr>
          <p:cNvPr id="250" name="Google Shape;250;g11bbbb8516f_0_7: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292f2bd798_3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292f2bd798_3_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9" name="Google Shape;259;g1292f2bd798_3_24: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7131235af_0_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27131235af_0_1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The reconstructions generally got better as dimensions increased</a:t>
            </a:r>
            <a:endParaRPr/>
          </a:p>
        </p:txBody>
      </p:sp>
      <p:sp>
        <p:nvSpPr>
          <p:cNvPr id="267" name="Google Shape;267;g127131235af_0_140: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292f2bd798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292f2bd798_2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8" name="Google Shape;278;g1292f2bd798_2_0: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92f2bd798_2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292f2bd798_2_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6" name="Google Shape;286;g1292f2bd798_2_9: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27131235af_0_4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27131235af_0_40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3" name="Google Shape;293;g127131235af_0_403: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27131235af_0_4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27131235af_0_4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4" name="Google Shape;304;g127131235af_0_413: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27131235af_0_3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27131235af_0_39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5" name="Google Shape;315;g127131235af_0_397: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27131235af_0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8" name="Google Shape;88;g127131235af_0_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9" name="Google Shape;89;g127131235af_0_3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22972382de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22972382de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4" name="Google Shape;324;g122972382de_0_0: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27131235af_0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5" name="Google Shape;95;g127131235af_0_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6" name="Google Shape;96;g127131235af_0_4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27131235af_0_5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04" name="Google Shape;104;g127131235af_0_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 name="Google Shape;105;g127131235af_0_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85750" lvl="0" marL="457200" rtl="0" algn="l">
              <a:lnSpc>
                <a:spcPct val="100000"/>
              </a:lnSpc>
              <a:spcBef>
                <a:spcPts val="0"/>
              </a:spcBef>
              <a:spcAft>
                <a:spcPts val="0"/>
              </a:spcAft>
              <a:buClr>
                <a:schemeClr val="dk1"/>
              </a:buClr>
              <a:buSzPts val="900"/>
              <a:buChar char="●"/>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7131235af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27131235af_0_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100"/>
          </a:p>
        </p:txBody>
      </p:sp>
      <p:sp>
        <p:nvSpPr>
          <p:cNvPr id="115" name="Google Shape;115;g127131235af_0_12: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7131235af_0_3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27131235af_0_37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trade-off</a:t>
            </a:r>
            <a:endParaRPr/>
          </a:p>
        </p:txBody>
      </p:sp>
      <p:sp>
        <p:nvSpPr>
          <p:cNvPr id="123" name="Google Shape;123;g127131235af_0_372: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92f2bd798_3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292f2bd798_3_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0" name="Google Shape;130;g1292f2bd798_3_9: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1bb094580f_0_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1bb094580f_0_8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11bb094580f_0_81: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pic>
        <p:nvPicPr>
          <p:cNvPr id="19" name="Google Shape;19;p2"/>
          <p:cNvPicPr preferRelativeResize="0"/>
          <p:nvPr/>
        </p:nvPicPr>
        <p:blipFill rotWithShape="1">
          <a:blip r:embed="rId2">
            <a:alphaModFix/>
          </a:blip>
          <a:srcRect b="0" l="0" r="0" t="0"/>
          <a:stretch/>
        </p:blipFill>
        <p:spPr>
          <a:xfrm>
            <a:off x="7543800" y="6118225"/>
            <a:ext cx="968375" cy="434975"/>
          </a:xfrm>
          <a:prstGeom prst="rect">
            <a:avLst/>
          </a:prstGeom>
          <a:noFill/>
          <a:ln>
            <a:noFill/>
          </a:ln>
        </p:spPr>
      </p:pic>
      <p:sp>
        <p:nvSpPr>
          <p:cNvPr id="20" name="Google Shape;20;p2"/>
          <p:cNvSpPr/>
          <p:nvPr/>
        </p:nvSpPr>
        <p:spPr>
          <a:xfrm>
            <a:off x="0" y="-76200"/>
            <a:ext cx="9144000" cy="2895600"/>
          </a:xfrm>
          <a:prstGeom prst="rect">
            <a:avLst/>
          </a:prstGeom>
          <a:gradFill>
            <a:gsLst>
              <a:gs pos="0">
                <a:srgbClr val="333333"/>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21" name="Google Shape;21;p2"/>
          <p:cNvSpPr/>
          <p:nvPr/>
        </p:nvSpPr>
        <p:spPr>
          <a:xfrm>
            <a:off x="609600" y="6172200"/>
            <a:ext cx="4664075" cy="2746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200" u="none" cap="none" strike="noStrike">
                <a:solidFill>
                  <a:schemeClr val="dk1"/>
                </a:solidFill>
                <a:latin typeface="Arial"/>
                <a:ea typeface="Arial"/>
                <a:cs typeface="Arial"/>
                <a:sym typeface="Arial"/>
              </a:rPr>
              <a:t>Boston University</a:t>
            </a:r>
            <a:r>
              <a:rPr b="0" i="0" lang="en-US" sz="1200" u="none" cap="none" strike="noStrike">
                <a:solidFill>
                  <a:schemeClr val="dk1"/>
                </a:solidFill>
                <a:latin typeface="Arial"/>
                <a:ea typeface="Arial"/>
                <a:cs typeface="Arial"/>
                <a:sym typeface="Arial"/>
              </a:rPr>
              <a:t> </a:t>
            </a:r>
            <a:r>
              <a:rPr lang="en-US" sz="1200">
                <a:solidFill>
                  <a:schemeClr val="dk1"/>
                </a:solidFill>
              </a:rPr>
              <a:t>MSSP</a:t>
            </a:r>
            <a:endParaRPr/>
          </a:p>
        </p:txBody>
      </p:sp>
      <p:sp>
        <p:nvSpPr>
          <p:cNvPr id="22" name="Google Shape;22;p2"/>
          <p:cNvSpPr txBox="1"/>
          <p:nvPr>
            <p:ph idx="1" type="subTitle"/>
          </p:nvPr>
        </p:nvSpPr>
        <p:spPr>
          <a:xfrm>
            <a:off x="685800" y="3200400"/>
            <a:ext cx="7772400" cy="1752600"/>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SzPts val="1800"/>
              <a:buFont typeface="Noto Sans Symbols"/>
              <a:buNone/>
              <a:defRPr sz="1800">
                <a:solidFill>
                  <a:srgbClr val="CCCCCC"/>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3" name="Google Shape;23;p2"/>
          <p:cNvSpPr txBox="1"/>
          <p:nvPr>
            <p:ph type="ctrTitle"/>
          </p:nvPr>
        </p:nvSpPr>
        <p:spPr>
          <a:xfrm>
            <a:off x="685800" y="16002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67" name="Shape 67"/>
        <p:cNvGrpSpPr/>
        <p:nvPr/>
      </p:nvGrpSpPr>
      <p:grpSpPr>
        <a:xfrm>
          <a:off x="0" y="0"/>
          <a:ext cx="0" cy="0"/>
          <a:chOff x="0" y="0"/>
          <a:chExt cx="0" cy="0"/>
        </a:xfrm>
      </p:grpSpPr>
      <p:sp>
        <p:nvSpPr>
          <p:cNvPr id="68" name="Google Shape;68;p11"/>
          <p:cNvSpPr txBox="1"/>
          <p:nvPr/>
        </p:nvSpPr>
        <p:spPr>
          <a:xfrm>
            <a:off x="6477000" y="730250"/>
            <a:ext cx="2303463" cy="49847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Click to edit Master title style</a:t>
            </a:r>
            <a:endParaRPr/>
          </a:p>
        </p:txBody>
      </p:sp>
      <p:sp>
        <p:nvSpPr>
          <p:cNvPr id="69" name="Google Shape;69;p11"/>
          <p:cNvSpPr txBox="1"/>
          <p:nvPr>
            <p:ph idx="1" type="body"/>
          </p:nvPr>
        </p:nvSpPr>
        <p:spPr>
          <a:xfrm>
            <a:off x="609599" y="729512"/>
            <a:ext cx="5638801" cy="49854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11"/>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3"/>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3"/>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 name="Google Shape;32;p4"/>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5"/>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 type="body"/>
          </p:nvPr>
        </p:nvSpPr>
        <p:spPr>
          <a:xfrm>
            <a:off x="609600" y="1828800"/>
            <a:ext cx="3886200" cy="388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2" type="body"/>
          </p:nvPr>
        </p:nvSpPr>
        <p:spPr>
          <a:xfrm>
            <a:off x="4648200" y="1828800"/>
            <a:ext cx="3886200" cy="388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5"/>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7"/>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8"/>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 name="Shape 55"/>
        <p:cNvGrpSpPr/>
        <p:nvPr/>
      </p:nvGrpSpPr>
      <p:grpSpPr>
        <a:xfrm>
          <a:off x="0" y="0"/>
          <a:ext cx="0" cy="0"/>
          <a:chOff x="0" y="0"/>
          <a:chExt cx="0" cy="0"/>
        </a:xfrm>
      </p:grpSpPr>
      <p:sp>
        <p:nvSpPr>
          <p:cNvPr id="56" name="Google Shape;56;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 name="Google Shape;58;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9" name="Google Shape;59;p9"/>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0"/>
          <p:cNvSpPr/>
          <p:nvPr>
            <p:ph idx="2" type="pic"/>
          </p:nvPr>
        </p:nvSpPr>
        <p:spPr>
          <a:xfrm>
            <a:off x="3887788" y="987425"/>
            <a:ext cx="4629150" cy="4873625"/>
          </a:xfrm>
          <a:prstGeom prst="rect">
            <a:avLst/>
          </a:prstGeom>
          <a:noFill/>
          <a:ln>
            <a:noFill/>
          </a:ln>
        </p:spPr>
      </p:sp>
      <p:sp>
        <p:nvSpPr>
          <p:cNvPr id="64" name="Google Shape;64;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42863"/>
            <a:ext cx="9144000" cy="347663"/>
          </a:xfrm>
          <a:prstGeom prst="rect">
            <a:avLst/>
          </a:prstGeom>
          <a:gradFill>
            <a:gsLst>
              <a:gs pos="0">
                <a:srgbClr val="333333"/>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11" name="Google Shape;11;p1"/>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2" name="Google Shape;12;p1"/>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2675B4"/>
              </a:buClr>
              <a:buSzPts val="2400"/>
              <a:buFont typeface="Noto Sans Symbols"/>
              <a:buChar char="▪"/>
              <a:defRPr b="0" i="0" sz="2400" u="none" cap="none" strike="noStrike">
                <a:solidFill>
                  <a:schemeClr val="dk1"/>
                </a:solidFill>
                <a:latin typeface="Arial"/>
                <a:ea typeface="Arial"/>
                <a:cs typeface="Arial"/>
                <a:sym typeface="Arial"/>
              </a:defRPr>
            </a:lvl1pPr>
            <a:lvl2pPr indent="-342900" lvl="1" marL="9144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4" name="Google Shape;14;p1"/>
          <p:cNvSpPr txBox="1"/>
          <p:nvPr/>
        </p:nvSpPr>
        <p:spPr>
          <a:xfrm>
            <a:off x="609600" y="1524000"/>
            <a:ext cx="7924800" cy="2746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200" u="none" cap="none" strike="noStrike">
                <a:solidFill>
                  <a:schemeClr val="lt1"/>
                </a:solidFill>
                <a:latin typeface="Arial"/>
                <a:ea typeface="Arial"/>
                <a:cs typeface="Arial"/>
                <a:sym typeface="Arial"/>
              </a:rPr>
              <a:t>Boston University</a:t>
            </a:r>
            <a:r>
              <a:rPr b="0" i="0" lang="en-US" sz="1200" u="none" cap="none" strike="noStrike">
                <a:solidFill>
                  <a:schemeClr val="lt1"/>
                </a:solidFill>
                <a:latin typeface="Arial"/>
                <a:ea typeface="Arial"/>
                <a:cs typeface="Arial"/>
                <a:sym typeface="Arial"/>
              </a:rPr>
              <a:t> Slideshow Title Goes Here</a:t>
            </a:r>
            <a:endParaRPr/>
          </a:p>
        </p:txBody>
      </p:sp>
      <p:pic>
        <p:nvPicPr>
          <p:cNvPr id="15" name="Google Shape;15;p1"/>
          <p:cNvPicPr preferRelativeResize="0"/>
          <p:nvPr/>
        </p:nvPicPr>
        <p:blipFill rotWithShape="1">
          <a:blip r:embed="rId1">
            <a:alphaModFix/>
          </a:blip>
          <a:srcRect b="0" l="0" r="0" t="0"/>
          <a:stretch/>
        </p:blipFill>
        <p:spPr>
          <a:xfrm>
            <a:off x="7543800" y="6118225"/>
            <a:ext cx="968375" cy="434975"/>
          </a:xfrm>
          <a:prstGeom prst="rect">
            <a:avLst/>
          </a:prstGeom>
          <a:noFill/>
          <a:ln>
            <a:noFill/>
          </a:ln>
        </p:spPr>
      </p:pic>
      <p:sp>
        <p:nvSpPr>
          <p:cNvPr id="16" name="Google Shape;16;p1"/>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baseline="30000" i="0" sz="1200" u="none" cap="none" strike="noStrike">
                <a:solidFill>
                  <a:srgbClr val="CCCCCC"/>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7" name="Google Shape;17;p1"/>
          <p:cNvSpPr/>
          <p:nvPr/>
        </p:nvSpPr>
        <p:spPr>
          <a:xfrm>
            <a:off x="609600" y="6172200"/>
            <a:ext cx="4664075" cy="2746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200" u="none" cap="none" strike="noStrike">
                <a:solidFill>
                  <a:schemeClr val="dk1"/>
                </a:solidFill>
                <a:latin typeface="Arial"/>
                <a:ea typeface="Arial"/>
                <a:cs typeface="Arial"/>
                <a:sym typeface="Arial"/>
              </a:rPr>
              <a:t>Boston University</a:t>
            </a:r>
            <a:r>
              <a:rPr b="0" i="0" lang="en-US" sz="1200" u="none" cap="none" strike="noStrike">
                <a:solidFill>
                  <a:schemeClr val="dk1"/>
                </a:solidFill>
                <a:latin typeface="Arial"/>
                <a:ea typeface="Arial"/>
                <a:cs typeface="Arial"/>
                <a:sym typeface="Arial"/>
              </a:rPr>
              <a:t> </a:t>
            </a:r>
            <a:r>
              <a:rPr lang="en-US" sz="1200">
                <a:solidFill>
                  <a:schemeClr val="dk1"/>
                </a:solidFill>
              </a:rPr>
              <a:t>MSSP</a:t>
            </a:r>
            <a:endParaRPr sz="1200">
              <a:solidFill>
                <a:schemeClr val="dk1"/>
              </a:solidFill>
            </a:endParaRPr>
          </a:p>
          <a:p>
            <a:pPr indent="0" lvl="0" marL="0" marR="0" rtl="0" algn="l">
              <a:spcBef>
                <a:spcPts val="0"/>
              </a:spcBef>
              <a:spcAft>
                <a:spcPts val="0"/>
              </a:spcAft>
              <a:buNone/>
            </a:pPr>
            <a:r>
              <a:t/>
            </a:r>
            <a:endParaRPr sz="1200">
              <a:solidFill>
                <a:schemeClr val="dk1"/>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2"/>
          <p:cNvSpPr txBox="1"/>
          <p:nvPr>
            <p:ph type="ctrTitle"/>
          </p:nvPr>
        </p:nvSpPr>
        <p:spPr>
          <a:xfrm>
            <a:off x="685800" y="1600200"/>
            <a:ext cx="77724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000"/>
              <a:t>MA679</a:t>
            </a:r>
            <a:endParaRPr b="1" sz="3000"/>
          </a:p>
          <a:p>
            <a:pPr indent="0" lvl="0" marL="0" rtl="0" algn="l">
              <a:spcBef>
                <a:spcPts val="0"/>
              </a:spcBef>
              <a:spcAft>
                <a:spcPts val="0"/>
              </a:spcAft>
              <a:buNone/>
            </a:pPr>
            <a:r>
              <a:rPr b="1" lang="en-US" sz="3000"/>
              <a:t>Physical Therapy Project</a:t>
            </a:r>
            <a:endParaRPr b="1" sz="3000"/>
          </a:p>
        </p:txBody>
      </p:sp>
      <p:sp>
        <p:nvSpPr>
          <p:cNvPr id="78" name="Google Shape;78;p12"/>
          <p:cNvSpPr txBox="1"/>
          <p:nvPr>
            <p:ph idx="1" type="subTitle"/>
          </p:nvPr>
        </p:nvSpPr>
        <p:spPr>
          <a:xfrm>
            <a:off x="685800" y="3216675"/>
            <a:ext cx="7772400" cy="178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b="1" lang="en-US" sz="2700">
                <a:solidFill>
                  <a:schemeClr val="dk1"/>
                </a:solidFill>
              </a:rPr>
              <a:t>Group Members:</a:t>
            </a:r>
            <a:endParaRPr b="1" sz="2700">
              <a:solidFill>
                <a:schemeClr val="dk1"/>
              </a:solidFill>
            </a:endParaRPr>
          </a:p>
          <a:p>
            <a:pPr indent="0" lvl="0" marL="0" rtl="0" algn="l">
              <a:spcBef>
                <a:spcPts val="0"/>
              </a:spcBef>
              <a:spcAft>
                <a:spcPts val="0"/>
              </a:spcAft>
              <a:buSzPts val="1800"/>
              <a:buNone/>
            </a:pPr>
            <a:r>
              <a:rPr lang="en-US" sz="2500">
                <a:solidFill>
                  <a:schemeClr val="dk1"/>
                </a:solidFill>
              </a:rPr>
              <a:t>William Zen</a:t>
            </a:r>
            <a:endParaRPr sz="2500">
              <a:solidFill>
                <a:schemeClr val="dk1"/>
              </a:solidFill>
            </a:endParaRPr>
          </a:p>
          <a:p>
            <a:pPr indent="0" lvl="0" marL="0" rtl="0" algn="l">
              <a:spcBef>
                <a:spcPts val="0"/>
              </a:spcBef>
              <a:spcAft>
                <a:spcPts val="0"/>
              </a:spcAft>
              <a:buSzPts val="1800"/>
              <a:buNone/>
            </a:pPr>
            <a:r>
              <a:rPr lang="en-US" sz="2500">
                <a:solidFill>
                  <a:schemeClr val="dk1"/>
                </a:solidFill>
              </a:rPr>
              <a:t>Zara Waheed</a:t>
            </a:r>
            <a:endParaRPr sz="2500">
              <a:solidFill>
                <a:schemeClr val="dk1"/>
              </a:solidFill>
            </a:endParaRPr>
          </a:p>
          <a:p>
            <a:pPr indent="0" lvl="0" marL="0" rtl="0" algn="l">
              <a:spcBef>
                <a:spcPts val="0"/>
              </a:spcBef>
              <a:spcAft>
                <a:spcPts val="0"/>
              </a:spcAft>
              <a:buSzPts val="1800"/>
              <a:buNone/>
            </a:pPr>
            <a:r>
              <a:rPr lang="en-US" sz="2500">
                <a:solidFill>
                  <a:schemeClr val="dk1"/>
                </a:solidFill>
              </a:rPr>
              <a:t>Pruthvi Bharadwaj</a:t>
            </a:r>
            <a:endParaRPr sz="2500">
              <a:solidFill>
                <a:schemeClr val="dk1"/>
              </a:solidFill>
            </a:endParaRPr>
          </a:p>
          <a:p>
            <a:pPr indent="0" lvl="0" marL="0" rtl="0" algn="l">
              <a:spcBef>
                <a:spcPts val="0"/>
              </a:spcBef>
              <a:spcAft>
                <a:spcPts val="0"/>
              </a:spcAft>
              <a:buSzPts val="1800"/>
              <a:buNone/>
            </a:pPr>
            <a:r>
              <a:t/>
            </a:r>
            <a:endParaRPr b="1" sz="2500">
              <a:solidFill>
                <a:schemeClr val="dk1"/>
              </a:solidFill>
            </a:endParaRPr>
          </a:p>
          <a:p>
            <a:pPr indent="0" lvl="0" marL="0" rtl="0" algn="l">
              <a:spcBef>
                <a:spcPts val="0"/>
              </a:spcBef>
              <a:spcAft>
                <a:spcPts val="0"/>
              </a:spcAft>
              <a:buSzPts val="1800"/>
              <a:buNone/>
            </a:pPr>
            <a:r>
              <a:t/>
            </a:r>
            <a:endParaRPr b="1" sz="25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9" name="Shape 149"/>
        <p:cNvGrpSpPr/>
        <p:nvPr/>
      </p:nvGrpSpPr>
      <p:grpSpPr>
        <a:xfrm>
          <a:off x="0" y="0"/>
          <a:ext cx="0" cy="0"/>
          <a:chOff x="0" y="0"/>
          <a:chExt cx="0" cy="0"/>
        </a:xfrm>
      </p:grpSpPr>
      <p:graphicFrame>
        <p:nvGraphicFramePr>
          <p:cNvPr id="150" name="Google Shape;150;p21"/>
          <p:cNvGraphicFramePr/>
          <p:nvPr/>
        </p:nvGraphicFramePr>
        <p:xfrm>
          <a:off x="376663" y="3331025"/>
          <a:ext cx="3000000" cy="3000000"/>
        </p:xfrm>
        <a:graphic>
          <a:graphicData uri="http://schemas.openxmlformats.org/drawingml/2006/table">
            <a:tbl>
              <a:tblPr>
                <a:noFill/>
                <a:tableStyleId>{76F0F79C-B96B-4050-B3D9-C8A2C5023945}</a:tableStyleId>
              </a:tblPr>
              <a:tblGrid>
                <a:gridCol w="1680225"/>
                <a:gridCol w="1720400"/>
              </a:tblGrid>
              <a:tr h="340650">
                <a:tc>
                  <a:txBody>
                    <a:bodyPr/>
                    <a:lstStyle/>
                    <a:p>
                      <a:pPr indent="0" lvl="0" marL="0" rtl="0" algn="ctr">
                        <a:spcBef>
                          <a:spcPts val="0"/>
                        </a:spcBef>
                        <a:spcAft>
                          <a:spcPts val="0"/>
                        </a:spcAft>
                        <a:buNone/>
                      </a:pPr>
                      <a:r>
                        <a:rPr b="1" lang="en-US" sz="1600"/>
                        <a:t>Principal Component</a:t>
                      </a:r>
                      <a:endParaRPr b="1" sz="1600"/>
                    </a:p>
                  </a:txBody>
                  <a:tcPr marT="9525" marB="91425" marR="9525" marL="9525" anchor="ctr">
                    <a:lnL cap="flat" cmpd="sng" w="63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US" sz="1600">
                          <a:solidFill>
                            <a:schemeClr val="dk1"/>
                          </a:solidFill>
                        </a:rPr>
                        <a:t>Component Loading</a:t>
                      </a:r>
                      <a:endParaRPr b="1" sz="16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0650">
                <a:tc>
                  <a:txBody>
                    <a:bodyPr/>
                    <a:lstStyle/>
                    <a:p>
                      <a:pPr indent="0" lvl="0" marL="0" rtl="0" algn="ctr">
                        <a:spcBef>
                          <a:spcPts val="0"/>
                        </a:spcBef>
                        <a:spcAft>
                          <a:spcPts val="0"/>
                        </a:spcAft>
                        <a:buNone/>
                      </a:pPr>
                      <a:r>
                        <a:rPr b="1" lang="en-US" sz="1600"/>
                        <a:t>1</a:t>
                      </a:r>
                      <a:endParaRPr b="1" sz="1600"/>
                    </a:p>
                  </a:txBody>
                  <a:tcPr marT="9525" marB="91425" marR="9525" marL="9525" anchor="ctr">
                    <a:lnL cap="flat" cmpd="sng" w="63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69%</a:t>
                      </a:r>
                      <a:endParaRPr sz="15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0650">
                <a:tc>
                  <a:txBody>
                    <a:bodyPr/>
                    <a:lstStyle/>
                    <a:p>
                      <a:pPr indent="0" lvl="0" marL="0" rtl="0" algn="ctr">
                        <a:spcBef>
                          <a:spcPts val="0"/>
                        </a:spcBef>
                        <a:spcAft>
                          <a:spcPts val="0"/>
                        </a:spcAft>
                        <a:buNone/>
                      </a:pPr>
                      <a:r>
                        <a:rPr b="1" lang="en-US" sz="1600"/>
                        <a:t>2</a:t>
                      </a:r>
                      <a:endParaRPr b="1" sz="1600"/>
                    </a:p>
                  </a:txBody>
                  <a:tcPr marT="9525" marB="91425" marR="9525" marL="9525" anchor="ctr">
                    <a:lnL cap="flat" cmpd="sng" w="63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9%</a:t>
                      </a:r>
                      <a:endParaRPr sz="15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0650">
                <a:tc>
                  <a:txBody>
                    <a:bodyPr/>
                    <a:lstStyle/>
                    <a:p>
                      <a:pPr indent="0" lvl="0" marL="0" rtl="0" algn="ctr">
                        <a:spcBef>
                          <a:spcPts val="0"/>
                        </a:spcBef>
                        <a:spcAft>
                          <a:spcPts val="0"/>
                        </a:spcAft>
                        <a:buNone/>
                      </a:pPr>
                      <a:r>
                        <a:rPr b="1" lang="en-US" sz="1600"/>
                        <a:t>3</a:t>
                      </a:r>
                      <a:endParaRPr b="1" sz="1600"/>
                    </a:p>
                  </a:txBody>
                  <a:tcPr marT="9525" marB="91425" marR="9525" marL="9525" anchor="ctr">
                    <a:lnL cap="flat" cmpd="sng" w="63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6%</a:t>
                      </a:r>
                      <a:endParaRPr sz="15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0650">
                <a:tc>
                  <a:txBody>
                    <a:bodyPr/>
                    <a:lstStyle/>
                    <a:p>
                      <a:pPr indent="0" lvl="0" marL="0" rtl="0" algn="ctr">
                        <a:spcBef>
                          <a:spcPts val="0"/>
                        </a:spcBef>
                        <a:spcAft>
                          <a:spcPts val="0"/>
                        </a:spcAft>
                        <a:buNone/>
                      </a:pPr>
                      <a:r>
                        <a:rPr b="1" lang="en-US" sz="1600"/>
                        <a:t>4</a:t>
                      </a:r>
                      <a:endParaRPr b="1" sz="1600"/>
                    </a:p>
                  </a:txBody>
                  <a:tcPr marT="9525" marB="91425" marR="9525" marL="9525" anchor="ctr">
                    <a:lnL cap="flat" cmpd="sng" w="63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4%</a:t>
                      </a:r>
                      <a:endParaRPr sz="15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0650">
                <a:tc>
                  <a:txBody>
                    <a:bodyPr/>
                    <a:lstStyle/>
                    <a:p>
                      <a:pPr indent="0" lvl="0" marL="0" rtl="0" algn="ctr">
                        <a:spcBef>
                          <a:spcPts val="0"/>
                        </a:spcBef>
                        <a:spcAft>
                          <a:spcPts val="0"/>
                        </a:spcAft>
                        <a:buNone/>
                      </a:pPr>
                      <a:r>
                        <a:rPr b="1" lang="en-US" sz="1600"/>
                        <a:t>5</a:t>
                      </a:r>
                      <a:endParaRPr b="1" sz="1600"/>
                    </a:p>
                  </a:txBody>
                  <a:tcPr marT="9525" marB="91425" marR="9525" marL="9525" anchor="ctr">
                    <a:lnL cap="flat" cmpd="sng" w="63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4%</a:t>
                      </a:r>
                      <a:endParaRPr sz="15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0650">
                <a:tc>
                  <a:txBody>
                    <a:bodyPr/>
                    <a:lstStyle/>
                    <a:p>
                      <a:pPr indent="0" lvl="0" marL="0" rtl="0" algn="ctr">
                        <a:spcBef>
                          <a:spcPts val="0"/>
                        </a:spcBef>
                        <a:spcAft>
                          <a:spcPts val="0"/>
                        </a:spcAft>
                        <a:buNone/>
                      </a:pPr>
                      <a:r>
                        <a:rPr b="1" lang="en-US" sz="1600"/>
                        <a:t>6</a:t>
                      </a:r>
                      <a:endParaRPr b="1" sz="1600"/>
                    </a:p>
                  </a:txBody>
                  <a:tcPr marT="9525" marB="91425" marR="9525" marL="9525" anchor="ctr">
                    <a:lnL cap="flat" cmpd="sng" w="63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1%</a:t>
                      </a:r>
                      <a:endParaRPr sz="15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51" name="Google Shape;151;p21"/>
          <p:cNvSpPr txBox="1"/>
          <p:nvPr>
            <p:ph idx="1" type="body"/>
          </p:nvPr>
        </p:nvSpPr>
        <p:spPr>
          <a:xfrm>
            <a:off x="241075" y="522525"/>
            <a:ext cx="7772400" cy="626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b="1" lang="en-US" sz="3000"/>
              <a:t>FPCA - AP_GRF</a:t>
            </a:r>
            <a:endParaRPr b="1" sz="3000">
              <a:solidFill>
                <a:schemeClr val="dk1"/>
              </a:solidFill>
            </a:endParaRPr>
          </a:p>
        </p:txBody>
      </p:sp>
      <p:graphicFrame>
        <p:nvGraphicFramePr>
          <p:cNvPr id="152" name="Google Shape;152;p21"/>
          <p:cNvGraphicFramePr/>
          <p:nvPr/>
        </p:nvGraphicFramePr>
        <p:xfrm>
          <a:off x="4572000" y="5009350"/>
          <a:ext cx="3000000" cy="3000000"/>
        </p:xfrm>
        <a:graphic>
          <a:graphicData uri="http://schemas.openxmlformats.org/drawingml/2006/table">
            <a:tbl>
              <a:tblPr>
                <a:noFill/>
                <a:tableStyleId>{76F0F79C-B96B-4050-B3D9-C8A2C5023945}</a:tableStyleId>
              </a:tblPr>
              <a:tblGrid>
                <a:gridCol w="2414575"/>
                <a:gridCol w="1550900"/>
              </a:tblGrid>
              <a:tr h="418600">
                <a:tc>
                  <a:txBody>
                    <a:bodyPr/>
                    <a:lstStyle/>
                    <a:p>
                      <a:pPr indent="0" lvl="0" marL="0" rtl="0" algn="ctr">
                        <a:spcBef>
                          <a:spcPts val="0"/>
                        </a:spcBef>
                        <a:spcAft>
                          <a:spcPts val="0"/>
                        </a:spcAft>
                        <a:buNone/>
                      </a:pPr>
                      <a:r>
                        <a:rPr b="1" lang="en-US" sz="1800">
                          <a:latin typeface="Calibri"/>
                          <a:ea typeface="Calibri"/>
                          <a:cs typeface="Calibri"/>
                          <a:sym typeface="Calibri"/>
                        </a:rPr>
                        <a:t>Force Direction</a:t>
                      </a:r>
                      <a:endParaRPr b="1" sz="1800">
                        <a:latin typeface="Calibri"/>
                        <a:ea typeface="Calibri"/>
                        <a:cs typeface="Calibri"/>
                        <a:sym typeface="Calibri"/>
                      </a:endParaRPr>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800">
                          <a:solidFill>
                            <a:schemeClr val="dk1"/>
                          </a:solidFill>
                          <a:latin typeface="Calibri"/>
                          <a:ea typeface="Calibri"/>
                          <a:cs typeface="Calibri"/>
                          <a:sym typeface="Calibri"/>
                        </a:rPr>
                        <a:t>MSE</a:t>
                      </a:r>
                      <a:endParaRPr sz="1800">
                        <a:latin typeface="Courier New"/>
                        <a:ea typeface="Courier New"/>
                        <a:cs typeface="Courier New"/>
                        <a:sym typeface="Courier New"/>
                      </a:endParaRPr>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517600">
                <a:tc>
                  <a:txBody>
                    <a:bodyPr/>
                    <a:lstStyle/>
                    <a:p>
                      <a:pPr indent="0" lvl="0" marL="0" rtl="0" algn="ctr">
                        <a:spcBef>
                          <a:spcPts val="0"/>
                        </a:spcBef>
                        <a:spcAft>
                          <a:spcPts val="0"/>
                        </a:spcAft>
                        <a:buNone/>
                      </a:pPr>
                      <a:r>
                        <a:rPr b="1" lang="en-US" sz="1800">
                          <a:latin typeface="Calibri"/>
                          <a:ea typeface="Calibri"/>
                          <a:cs typeface="Calibri"/>
                          <a:sym typeface="Calibri"/>
                        </a:rPr>
                        <a:t>Anterior Posterior</a:t>
                      </a:r>
                      <a:endParaRPr b="1" sz="1800">
                        <a:latin typeface="Calibri"/>
                        <a:ea typeface="Calibri"/>
                        <a:cs typeface="Calibri"/>
                        <a:sym typeface="Calibri"/>
                      </a:endParaRPr>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dk1"/>
                          </a:solidFill>
                        </a:rPr>
                        <a:t>54.03</a:t>
                      </a:r>
                      <a:endParaRPr sz="1800">
                        <a:solidFill>
                          <a:schemeClr val="dk1"/>
                        </a:solidFill>
                        <a:highlight>
                          <a:srgbClr val="FFFFFF"/>
                        </a:highlight>
                      </a:endParaRPr>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bl>
          </a:graphicData>
        </a:graphic>
      </p:graphicFrame>
      <p:sp>
        <p:nvSpPr>
          <p:cNvPr id="153" name="Google Shape;153;p21"/>
          <p:cNvSpPr txBox="1"/>
          <p:nvPr/>
        </p:nvSpPr>
        <p:spPr>
          <a:xfrm>
            <a:off x="749325" y="1493200"/>
            <a:ext cx="2655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The model we chose:</a:t>
            </a:r>
            <a:endParaRPr sz="2000"/>
          </a:p>
          <a:p>
            <a:pPr indent="-355600" lvl="0" marL="457200" rtl="0" algn="l">
              <a:spcBef>
                <a:spcPts val="0"/>
              </a:spcBef>
              <a:spcAft>
                <a:spcPts val="0"/>
              </a:spcAft>
              <a:buSzPts val="2000"/>
              <a:buChar char="●"/>
            </a:pPr>
            <a:r>
              <a:rPr lang="en-US" sz="2000"/>
              <a:t>6 Components</a:t>
            </a:r>
            <a:endParaRPr sz="2000"/>
          </a:p>
          <a:p>
            <a:pPr indent="-355600" lvl="0" marL="457200" rtl="0" algn="l">
              <a:spcBef>
                <a:spcPts val="0"/>
              </a:spcBef>
              <a:spcAft>
                <a:spcPts val="0"/>
              </a:spcAft>
              <a:buSzPts val="2000"/>
              <a:buChar char="●"/>
            </a:pPr>
            <a:r>
              <a:rPr lang="en-US" sz="2000"/>
              <a:t>Explained 94% of the variance</a:t>
            </a:r>
            <a:endParaRPr sz="2000"/>
          </a:p>
        </p:txBody>
      </p:sp>
      <p:pic>
        <p:nvPicPr>
          <p:cNvPr id="154" name="Google Shape;154;p21"/>
          <p:cNvPicPr preferRelativeResize="0"/>
          <p:nvPr/>
        </p:nvPicPr>
        <p:blipFill>
          <a:blip r:embed="rId3">
            <a:alphaModFix/>
          </a:blip>
          <a:stretch>
            <a:fillRect/>
          </a:stretch>
        </p:blipFill>
        <p:spPr>
          <a:xfrm>
            <a:off x="4023775" y="1149225"/>
            <a:ext cx="5061911" cy="337460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graphicFrame>
        <p:nvGraphicFramePr>
          <p:cNvPr id="160" name="Google Shape;160;p22"/>
          <p:cNvGraphicFramePr/>
          <p:nvPr/>
        </p:nvGraphicFramePr>
        <p:xfrm>
          <a:off x="376663" y="3331025"/>
          <a:ext cx="3000000" cy="3000000"/>
        </p:xfrm>
        <a:graphic>
          <a:graphicData uri="http://schemas.openxmlformats.org/drawingml/2006/table">
            <a:tbl>
              <a:tblPr>
                <a:noFill/>
                <a:tableStyleId>{76F0F79C-B96B-4050-B3D9-C8A2C5023945}</a:tableStyleId>
              </a:tblPr>
              <a:tblGrid>
                <a:gridCol w="1680225"/>
                <a:gridCol w="1720400"/>
              </a:tblGrid>
              <a:tr h="340650">
                <a:tc>
                  <a:txBody>
                    <a:bodyPr/>
                    <a:lstStyle/>
                    <a:p>
                      <a:pPr indent="0" lvl="0" marL="0" rtl="0" algn="ctr">
                        <a:spcBef>
                          <a:spcPts val="0"/>
                        </a:spcBef>
                        <a:spcAft>
                          <a:spcPts val="0"/>
                        </a:spcAft>
                        <a:buNone/>
                      </a:pPr>
                      <a:r>
                        <a:rPr b="1" lang="en-US" sz="1600"/>
                        <a:t>Principal Component</a:t>
                      </a:r>
                      <a:endParaRPr b="1" sz="1600"/>
                    </a:p>
                  </a:txBody>
                  <a:tcPr marT="9525" marB="91425" marR="9525" marL="9525" anchor="ctr">
                    <a:lnL cap="flat" cmpd="sng" w="63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US" sz="1600">
                          <a:solidFill>
                            <a:schemeClr val="dk1"/>
                          </a:solidFill>
                        </a:rPr>
                        <a:t>Component </a:t>
                      </a:r>
                      <a:r>
                        <a:rPr b="1" lang="en-US" sz="1600">
                          <a:solidFill>
                            <a:schemeClr val="dk1"/>
                          </a:solidFill>
                        </a:rPr>
                        <a:t>Loading</a:t>
                      </a:r>
                      <a:endParaRPr b="1" sz="16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0650">
                <a:tc>
                  <a:txBody>
                    <a:bodyPr/>
                    <a:lstStyle/>
                    <a:p>
                      <a:pPr indent="0" lvl="0" marL="0" rtl="0" algn="ctr">
                        <a:spcBef>
                          <a:spcPts val="0"/>
                        </a:spcBef>
                        <a:spcAft>
                          <a:spcPts val="0"/>
                        </a:spcAft>
                        <a:buNone/>
                      </a:pPr>
                      <a:r>
                        <a:rPr b="1" lang="en-US" sz="1600"/>
                        <a:t>1</a:t>
                      </a:r>
                      <a:endParaRPr b="1" sz="1600"/>
                    </a:p>
                  </a:txBody>
                  <a:tcPr marT="9525" marB="91425" marR="9525" marL="9525" anchor="ctr">
                    <a:lnL cap="flat" cmpd="sng" w="63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78%</a:t>
                      </a:r>
                      <a:endParaRPr sz="15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0650">
                <a:tc>
                  <a:txBody>
                    <a:bodyPr/>
                    <a:lstStyle/>
                    <a:p>
                      <a:pPr indent="0" lvl="0" marL="0" rtl="0" algn="ctr">
                        <a:spcBef>
                          <a:spcPts val="0"/>
                        </a:spcBef>
                        <a:spcAft>
                          <a:spcPts val="0"/>
                        </a:spcAft>
                        <a:buNone/>
                      </a:pPr>
                      <a:r>
                        <a:rPr b="1" lang="en-US" sz="1600"/>
                        <a:t>2</a:t>
                      </a:r>
                      <a:endParaRPr b="1" sz="1600"/>
                    </a:p>
                  </a:txBody>
                  <a:tcPr marT="9525" marB="91425" marR="9525" marL="9525" anchor="ctr">
                    <a:lnL cap="flat" cmpd="sng" w="63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13%</a:t>
                      </a:r>
                      <a:endParaRPr sz="15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0650">
                <a:tc>
                  <a:txBody>
                    <a:bodyPr/>
                    <a:lstStyle/>
                    <a:p>
                      <a:pPr indent="0" lvl="0" marL="0" rtl="0" algn="ctr">
                        <a:spcBef>
                          <a:spcPts val="0"/>
                        </a:spcBef>
                        <a:spcAft>
                          <a:spcPts val="0"/>
                        </a:spcAft>
                        <a:buNone/>
                      </a:pPr>
                      <a:r>
                        <a:rPr b="1" lang="en-US" sz="1600"/>
                        <a:t>3</a:t>
                      </a:r>
                      <a:endParaRPr b="1" sz="1600"/>
                    </a:p>
                  </a:txBody>
                  <a:tcPr marT="9525" marB="91425" marR="9525" marL="9525" anchor="ctr">
                    <a:lnL cap="flat" cmpd="sng" w="63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3%</a:t>
                      </a:r>
                      <a:endParaRPr sz="15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0650">
                <a:tc>
                  <a:txBody>
                    <a:bodyPr/>
                    <a:lstStyle/>
                    <a:p>
                      <a:pPr indent="0" lvl="0" marL="0" rtl="0" algn="ctr">
                        <a:spcBef>
                          <a:spcPts val="0"/>
                        </a:spcBef>
                        <a:spcAft>
                          <a:spcPts val="0"/>
                        </a:spcAft>
                        <a:buNone/>
                      </a:pPr>
                      <a:r>
                        <a:rPr b="1" lang="en-US" sz="1600"/>
                        <a:t>4</a:t>
                      </a:r>
                      <a:endParaRPr b="1" sz="1600"/>
                    </a:p>
                  </a:txBody>
                  <a:tcPr marT="9525" marB="91425" marR="9525" marL="9525" anchor="ctr">
                    <a:lnL cap="flat" cmpd="sng" w="63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2%</a:t>
                      </a:r>
                      <a:endParaRPr sz="15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0650">
                <a:tc>
                  <a:txBody>
                    <a:bodyPr/>
                    <a:lstStyle/>
                    <a:p>
                      <a:pPr indent="0" lvl="0" marL="0" rtl="0" algn="ctr">
                        <a:spcBef>
                          <a:spcPts val="0"/>
                        </a:spcBef>
                        <a:spcAft>
                          <a:spcPts val="0"/>
                        </a:spcAft>
                        <a:buNone/>
                      </a:pPr>
                      <a:r>
                        <a:rPr b="1" lang="en-US" sz="1600"/>
                        <a:t>5</a:t>
                      </a:r>
                      <a:endParaRPr b="1" sz="1600"/>
                    </a:p>
                  </a:txBody>
                  <a:tcPr marT="9525" marB="91425" marR="9525" marL="9525" anchor="ctr">
                    <a:lnL cap="flat" cmpd="sng" w="63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1%</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0650">
                <a:tc>
                  <a:txBody>
                    <a:bodyPr/>
                    <a:lstStyle/>
                    <a:p>
                      <a:pPr indent="0" lvl="0" marL="0" rtl="0" algn="ctr">
                        <a:spcBef>
                          <a:spcPts val="0"/>
                        </a:spcBef>
                        <a:spcAft>
                          <a:spcPts val="0"/>
                        </a:spcAft>
                        <a:buNone/>
                      </a:pPr>
                      <a:r>
                        <a:rPr b="1" lang="en-US" sz="1600"/>
                        <a:t>6</a:t>
                      </a:r>
                      <a:endParaRPr b="1" sz="1600"/>
                    </a:p>
                  </a:txBody>
                  <a:tcPr marT="9525" marB="91425" marR="9525" marL="9525" anchor="ctr">
                    <a:lnL cap="flat" cmpd="sng" w="63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0%</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61" name="Google Shape;161;p22"/>
          <p:cNvSpPr txBox="1"/>
          <p:nvPr>
            <p:ph idx="1" type="body"/>
          </p:nvPr>
        </p:nvSpPr>
        <p:spPr>
          <a:xfrm>
            <a:off x="241075" y="522525"/>
            <a:ext cx="7772400" cy="626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b="1" lang="en-US" sz="3000"/>
              <a:t>FPCA - V_GRF</a:t>
            </a:r>
            <a:endParaRPr b="1" sz="3000">
              <a:solidFill>
                <a:schemeClr val="dk1"/>
              </a:solidFill>
            </a:endParaRPr>
          </a:p>
        </p:txBody>
      </p:sp>
      <p:graphicFrame>
        <p:nvGraphicFramePr>
          <p:cNvPr id="162" name="Google Shape;162;p22"/>
          <p:cNvGraphicFramePr/>
          <p:nvPr/>
        </p:nvGraphicFramePr>
        <p:xfrm>
          <a:off x="4572000" y="5009350"/>
          <a:ext cx="3000000" cy="3000000"/>
        </p:xfrm>
        <a:graphic>
          <a:graphicData uri="http://schemas.openxmlformats.org/drawingml/2006/table">
            <a:tbl>
              <a:tblPr>
                <a:noFill/>
                <a:tableStyleId>{76F0F79C-B96B-4050-B3D9-C8A2C5023945}</a:tableStyleId>
              </a:tblPr>
              <a:tblGrid>
                <a:gridCol w="2414575"/>
                <a:gridCol w="1550900"/>
              </a:tblGrid>
              <a:tr h="418600">
                <a:tc>
                  <a:txBody>
                    <a:bodyPr/>
                    <a:lstStyle/>
                    <a:p>
                      <a:pPr indent="0" lvl="0" marL="0" rtl="0" algn="ctr">
                        <a:spcBef>
                          <a:spcPts val="0"/>
                        </a:spcBef>
                        <a:spcAft>
                          <a:spcPts val="0"/>
                        </a:spcAft>
                        <a:buNone/>
                      </a:pPr>
                      <a:r>
                        <a:rPr b="1" lang="en-US" sz="1800">
                          <a:latin typeface="Calibri"/>
                          <a:ea typeface="Calibri"/>
                          <a:cs typeface="Calibri"/>
                          <a:sym typeface="Calibri"/>
                        </a:rPr>
                        <a:t>Force Direction</a:t>
                      </a:r>
                      <a:endParaRPr b="1" sz="1800">
                        <a:latin typeface="Calibri"/>
                        <a:ea typeface="Calibri"/>
                        <a:cs typeface="Calibri"/>
                        <a:sym typeface="Calibri"/>
                      </a:endParaRPr>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800">
                          <a:solidFill>
                            <a:schemeClr val="dk1"/>
                          </a:solidFill>
                          <a:latin typeface="Calibri"/>
                          <a:ea typeface="Calibri"/>
                          <a:cs typeface="Calibri"/>
                          <a:sym typeface="Calibri"/>
                        </a:rPr>
                        <a:t>MSE</a:t>
                      </a:r>
                      <a:endParaRPr sz="1800">
                        <a:latin typeface="Courier New"/>
                        <a:ea typeface="Courier New"/>
                        <a:cs typeface="Courier New"/>
                        <a:sym typeface="Courier New"/>
                      </a:endParaRPr>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517600">
                <a:tc>
                  <a:txBody>
                    <a:bodyPr/>
                    <a:lstStyle/>
                    <a:p>
                      <a:pPr indent="0" lvl="0" marL="0" rtl="0" algn="ctr">
                        <a:spcBef>
                          <a:spcPts val="0"/>
                        </a:spcBef>
                        <a:spcAft>
                          <a:spcPts val="0"/>
                        </a:spcAft>
                        <a:buNone/>
                      </a:pPr>
                      <a:r>
                        <a:rPr b="1" lang="en-US" sz="1800">
                          <a:latin typeface="Calibri"/>
                          <a:ea typeface="Calibri"/>
                          <a:cs typeface="Calibri"/>
                          <a:sym typeface="Calibri"/>
                        </a:rPr>
                        <a:t>Vertical</a:t>
                      </a:r>
                      <a:endParaRPr b="1" sz="1800">
                        <a:latin typeface="Calibri"/>
                        <a:ea typeface="Calibri"/>
                        <a:cs typeface="Calibri"/>
                        <a:sym typeface="Calibri"/>
                      </a:endParaRPr>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dk1"/>
                          </a:solidFill>
                        </a:rPr>
                        <a:t>411.42</a:t>
                      </a:r>
                      <a:endParaRPr sz="2500">
                        <a:solidFill>
                          <a:schemeClr val="dk1"/>
                        </a:solidFill>
                        <a:highlight>
                          <a:srgbClr val="FFFFFF"/>
                        </a:highlight>
                      </a:endParaRPr>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bl>
          </a:graphicData>
        </a:graphic>
      </p:graphicFrame>
      <p:sp>
        <p:nvSpPr>
          <p:cNvPr id="163" name="Google Shape;163;p22"/>
          <p:cNvSpPr txBox="1"/>
          <p:nvPr/>
        </p:nvSpPr>
        <p:spPr>
          <a:xfrm>
            <a:off x="749325" y="1493200"/>
            <a:ext cx="2655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The model we chose:</a:t>
            </a:r>
            <a:endParaRPr sz="2000"/>
          </a:p>
          <a:p>
            <a:pPr indent="-355600" lvl="0" marL="457200" rtl="0" algn="l">
              <a:spcBef>
                <a:spcPts val="0"/>
              </a:spcBef>
              <a:spcAft>
                <a:spcPts val="0"/>
              </a:spcAft>
              <a:buSzPts val="2000"/>
              <a:buChar char="●"/>
            </a:pPr>
            <a:r>
              <a:rPr lang="en-US" sz="2000"/>
              <a:t>6 Components</a:t>
            </a:r>
            <a:endParaRPr sz="2000"/>
          </a:p>
          <a:p>
            <a:pPr indent="-355600" lvl="0" marL="457200" rtl="0" algn="l">
              <a:spcBef>
                <a:spcPts val="0"/>
              </a:spcBef>
              <a:spcAft>
                <a:spcPts val="0"/>
              </a:spcAft>
              <a:buSzPts val="2000"/>
              <a:buChar char="●"/>
            </a:pPr>
            <a:r>
              <a:rPr lang="en-US" sz="2000"/>
              <a:t>Explained 98% of the variance</a:t>
            </a:r>
            <a:endParaRPr sz="2000"/>
          </a:p>
        </p:txBody>
      </p:sp>
      <p:pic>
        <p:nvPicPr>
          <p:cNvPr id="164" name="Google Shape;164;p22"/>
          <p:cNvPicPr preferRelativeResize="0"/>
          <p:nvPr/>
        </p:nvPicPr>
        <p:blipFill>
          <a:blip r:embed="rId3">
            <a:alphaModFix/>
          </a:blip>
          <a:stretch>
            <a:fillRect/>
          </a:stretch>
        </p:blipFill>
        <p:spPr>
          <a:xfrm>
            <a:off x="3929688" y="1149225"/>
            <a:ext cx="5061911" cy="337460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3000"/>
              <a:t>Multivariate </a:t>
            </a:r>
            <a:r>
              <a:rPr b="1" lang="en-US" sz="3000"/>
              <a:t>Functional Principal Component Analysis</a:t>
            </a:r>
            <a:endParaRPr/>
          </a:p>
          <a:p>
            <a:pPr indent="0" lvl="0" marL="0" rtl="0" algn="l">
              <a:spcBef>
                <a:spcPts val="0"/>
              </a:spcBef>
              <a:spcAft>
                <a:spcPts val="0"/>
              </a:spcAft>
              <a:buNone/>
            </a:pPr>
            <a:r>
              <a:t/>
            </a:r>
            <a:endParaRPr/>
          </a:p>
        </p:txBody>
      </p:sp>
      <p:sp>
        <p:nvSpPr>
          <p:cNvPr id="171" name="Google Shape;171;p23"/>
          <p:cNvSpPr txBox="1"/>
          <p:nvPr>
            <p:ph idx="1" type="body"/>
          </p:nvPr>
        </p:nvSpPr>
        <p:spPr>
          <a:xfrm>
            <a:off x="609600" y="2343150"/>
            <a:ext cx="7924800" cy="3886200"/>
          </a:xfrm>
          <a:prstGeom prst="rect">
            <a:avLst/>
          </a:prstGeom>
        </p:spPr>
        <p:txBody>
          <a:bodyPr anchorCtr="0" anchor="t" bIns="45700" lIns="91425" spcFirstLastPara="1" rIns="91425" wrap="square" tIns="45700">
            <a:noAutofit/>
          </a:bodyPr>
          <a:lstStyle/>
          <a:p>
            <a:pPr indent="-374650" lvl="0" marL="457200" rtl="0" algn="l">
              <a:spcBef>
                <a:spcPts val="360"/>
              </a:spcBef>
              <a:spcAft>
                <a:spcPts val="0"/>
              </a:spcAft>
              <a:buSzPts val="2300"/>
              <a:buChar char="●"/>
            </a:pPr>
            <a:r>
              <a:rPr lang="en-US" sz="2300"/>
              <a:t>Multivariate form of FPCA</a:t>
            </a:r>
            <a:endParaRPr sz="2300"/>
          </a:p>
          <a:p>
            <a:pPr indent="0" lvl="0" marL="0" rtl="0" algn="l">
              <a:lnSpc>
                <a:spcPct val="115000"/>
              </a:lnSpc>
              <a:spcBef>
                <a:spcPts val="0"/>
              </a:spcBef>
              <a:spcAft>
                <a:spcPts val="0"/>
              </a:spcAft>
              <a:buNone/>
            </a:pPr>
            <a:r>
              <a:t/>
            </a:r>
            <a:endParaRPr sz="2300"/>
          </a:p>
          <a:p>
            <a:pPr indent="0" lvl="0" marL="0" rtl="0" algn="l">
              <a:lnSpc>
                <a:spcPct val="115000"/>
              </a:lnSpc>
              <a:spcBef>
                <a:spcPts val="0"/>
              </a:spcBef>
              <a:spcAft>
                <a:spcPts val="0"/>
              </a:spcAft>
              <a:buNone/>
            </a:pPr>
            <a:r>
              <a:t/>
            </a:r>
            <a:endParaRPr sz="2300"/>
          </a:p>
          <a:p>
            <a:pPr indent="0" lvl="0" marL="0" rtl="0" algn="l">
              <a:lnSpc>
                <a:spcPct val="115000"/>
              </a:lnSpc>
              <a:spcBef>
                <a:spcPts val="0"/>
              </a:spcBef>
              <a:spcAft>
                <a:spcPts val="0"/>
              </a:spcAft>
              <a:buNone/>
            </a:pPr>
            <a:r>
              <a:t/>
            </a:r>
            <a:endParaRPr sz="2300"/>
          </a:p>
          <a:p>
            <a:pPr indent="-374650" lvl="0" marL="457200" rtl="0" algn="l">
              <a:lnSpc>
                <a:spcPct val="115000"/>
              </a:lnSpc>
              <a:spcBef>
                <a:spcPts val="0"/>
              </a:spcBef>
              <a:spcAft>
                <a:spcPts val="0"/>
              </a:spcAft>
              <a:buSzPts val="2300"/>
              <a:buChar char="●"/>
            </a:pPr>
            <a:r>
              <a:rPr lang="en-US" sz="2300"/>
              <a:t>Addresses potential covariation between different elements</a:t>
            </a:r>
            <a:endParaRPr sz="2300"/>
          </a:p>
          <a:p>
            <a:pPr indent="-374650" lvl="0" marL="457200" rtl="0" algn="l">
              <a:lnSpc>
                <a:spcPct val="115000"/>
              </a:lnSpc>
              <a:spcBef>
                <a:spcPts val="0"/>
              </a:spcBef>
              <a:spcAft>
                <a:spcPts val="0"/>
              </a:spcAft>
              <a:buSzPts val="2300"/>
              <a:buChar char="●"/>
            </a:pPr>
            <a:r>
              <a:rPr lang="en-US" sz="2300"/>
              <a:t>Input: combination of all the variables</a:t>
            </a:r>
            <a:endParaRPr sz="2300"/>
          </a:p>
          <a:p>
            <a:pPr indent="-374650" lvl="0" marL="457200" rtl="0" algn="l">
              <a:lnSpc>
                <a:spcPct val="115000"/>
              </a:lnSpc>
              <a:spcBef>
                <a:spcPts val="0"/>
              </a:spcBef>
              <a:spcAft>
                <a:spcPts val="0"/>
              </a:spcAft>
              <a:buSzPts val="2300"/>
              <a:buChar char="●"/>
            </a:pPr>
            <a:r>
              <a:rPr lang="en-US" sz="2300"/>
              <a:t>Python Package: FDApy</a:t>
            </a:r>
            <a:endParaRPr sz="2300"/>
          </a:p>
        </p:txBody>
      </p:sp>
      <p:pic>
        <p:nvPicPr>
          <p:cNvPr id="172" name="Google Shape;172;p23"/>
          <p:cNvPicPr preferRelativeResize="0"/>
          <p:nvPr/>
        </p:nvPicPr>
        <p:blipFill>
          <a:blip r:embed="rId3">
            <a:alphaModFix/>
          </a:blip>
          <a:stretch>
            <a:fillRect/>
          </a:stretch>
        </p:blipFill>
        <p:spPr>
          <a:xfrm>
            <a:off x="2105025" y="2812225"/>
            <a:ext cx="4933950" cy="1066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type="title"/>
          </p:nvPr>
        </p:nvSpPr>
        <p:spPr>
          <a:xfrm>
            <a:off x="356100" y="818625"/>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3000"/>
              <a:t>Methodology</a:t>
            </a:r>
            <a:endParaRPr b="1" sz="3000"/>
          </a:p>
        </p:txBody>
      </p:sp>
      <p:sp>
        <p:nvSpPr>
          <p:cNvPr id="179" name="Google Shape;179;p24"/>
          <p:cNvSpPr txBox="1"/>
          <p:nvPr>
            <p:ph type="title"/>
          </p:nvPr>
        </p:nvSpPr>
        <p:spPr>
          <a:xfrm>
            <a:off x="356100" y="1928575"/>
            <a:ext cx="7924800" cy="4026000"/>
          </a:xfrm>
          <a:prstGeom prst="rect">
            <a:avLst/>
          </a:prstGeom>
        </p:spPr>
        <p:txBody>
          <a:bodyPr anchorCtr="0" anchor="t" bIns="45700" lIns="91425" spcFirstLastPara="1" rIns="91425" wrap="square" tIns="45700">
            <a:noAutofit/>
          </a:bodyPr>
          <a:lstStyle/>
          <a:p>
            <a:pPr indent="-374650" lvl="0" marL="457200" rtl="0" algn="l">
              <a:spcBef>
                <a:spcPts val="0"/>
              </a:spcBef>
              <a:spcAft>
                <a:spcPts val="0"/>
              </a:spcAft>
              <a:buClr>
                <a:schemeClr val="dk1"/>
              </a:buClr>
              <a:buSzPts val="2300"/>
              <a:buChar char="●"/>
            </a:pPr>
            <a:r>
              <a:rPr lang="en-US" sz="2300"/>
              <a:t>Tried two variations:</a:t>
            </a:r>
            <a:endParaRPr sz="2300"/>
          </a:p>
          <a:p>
            <a:pPr indent="-374650" lvl="1" marL="914400" rtl="0" algn="l">
              <a:spcBef>
                <a:spcPts val="0"/>
              </a:spcBef>
              <a:spcAft>
                <a:spcPts val="0"/>
              </a:spcAft>
              <a:buClr>
                <a:schemeClr val="dk1"/>
              </a:buClr>
              <a:buSzPts val="2300"/>
              <a:buChar char="○"/>
            </a:pPr>
            <a:r>
              <a:rPr lang="en-US" sz="2300"/>
              <a:t>n individual components for each GRF direction (n = 2,4,6,8 and 10)</a:t>
            </a:r>
            <a:endParaRPr sz="2300"/>
          </a:p>
          <a:p>
            <a:pPr indent="-374650" lvl="1" marL="914400" rtl="0" algn="l">
              <a:spcBef>
                <a:spcPts val="0"/>
              </a:spcBef>
              <a:spcAft>
                <a:spcPts val="0"/>
              </a:spcAft>
              <a:buClr>
                <a:schemeClr val="dk1"/>
              </a:buClr>
              <a:buSzPts val="2300"/>
              <a:buChar char="○"/>
            </a:pPr>
            <a:r>
              <a:rPr lang="en-US" sz="2300"/>
              <a:t>n combined components for all GRF directions (n = 3, 4, 5, 6, 7, 8, 9 and 10)</a:t>
            </a:r>
            <a:endParaRPr sz="2300"/>
          </a:p>
          <a:p>
            <a:pPr indent="0" lvl="0" marL="0" rtl="0" algn="l">
              <a:spcBef>
                <a:spcPts val="0"/>
              </a:spcBef>
              <a:spcAft>
                <a:spcPts val="0"/>
              </a:spcAft>
              <a:buNone/>
            </a:pPr>
            <a:r>
              <a:t/>
            </a:r>
            <a:endParaRPr sz="2300"/>
          </a:p>
          <a:p>
            <a:pPr indent="-374650" lvl="0" marL="457200" rtl="0" algn="l">
              <a:spcBef>
                <a:spcPts val="0"/>
              </a:spcBef>
              <a:spcAft>
                <a:spcPts val="0"/>
              </a:spcAft>
              <a:buSzPts val="2300"/>
              <a:buChar char="●"/>
            </a:pPr>
            <a:r>
              <a:rPr lang="en-US" sz="2300"/>
              <a:t>Trained models with different number of components </a:t>
            </a:r>
            <a:endParaRPr sz="2300"/>
          </a:p>
          <a:p>
            <a:pPr indent="0" lvl="0" marL="457200" rtl="0" algn="l">
              <a:spcBef>
                <a:spcPts val="0"/>
              </a:spcBef>
              <a:spcAft>
                <a:spcPts val="0"/>
              </a:spcAft>
              <a:buNone/>
            </a:pPr>
            <a:r>
              <a:t/>
            </a:r>
            <a:endParaRPr sz="2300"/>
          </a:p>
          <a:p>
            <a:pPr indent="-374650" lvl="0" marL="457200" rtl="0" algn="l">
              <a:spcBef>
                <a:spcPts val="0"/>
              </a:spcBef>
              <a:spcAft>
                <a:spcPts val="0"/>
              </a:spcAft>
              <a:buClr>
                <a:schemeClr val="dk1"/>
              </a:buClr>
              <a:buSzPts val="2300"/>
              <a:buChar char="●"/>
            </a:pPr>
            <a:r>
              <a:rPr lang="en-US" sz="2300"/>
              <a:t>The 10 component model showed the lowest errors and the highest variance explanation</a:t>
            </a:r>
            <a:endParaRPr sz="2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ph type="title"/>
          </p:nvPr>
        </p:nvSpPr>
        <p:spPr>
          <a:xfrm>
            <a:off x="356100" y="614175"/>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3000"/>
              <a:t>Model Performance</a:t>
            </a:r>
            <a:endParaRPr b="1" sz="3000"/>
          </a:p>
        </p:txBody>
      </p:sp>
      <p:pic>
        <p:nvPicPr>
          <p:cNvPr id="186" name="Google Shape;186;p25"/>
          <p:cNvPicPr preferRelativeResize="0"/>
          <p:nvPr/>
        </p:nvPicPr>
        <p:blipFill rotWithShape="1">
          <a:blip r:embed="rId3">
            <a:alphaModFix/>
          </a:blip>
          <a:srcRect b="49594" l="0" r="0" t="0"/>
          <a:stretch/>
        </p:blipFill>
        <p:spPr>
          <a:xfrm>
            <a:off x="4572000" y="1299975"/>
            <a:ext cx="4215899" cy="3719803"/>
          </a:xfrm>
          <a:prstGeom prst="rect">
            <a:avLst/>
          </a:prstGeom>
          <a:noFill/>
          <a:ln>
            <a:noFill/>
          </a:ln>
        </p:spPr>
      </p:pic>
      <p:pic>
        <p:nvPicPr>
          <p:cNvPr id="187" name="Google Shape;187;p25"/>
          <p:cNvPicPr preferRelativeResize="0"/>
          <p:nvPr/>
        </p:nvPicPr>
        <p:blipFill rotWithShape="1">
          <a:blip r:embed="rId3">
            <a:alphaModFix/>
          </a:blip>
          <a:srcRect b="0" l="0" r="0" t="49594"/>
          <a:stretch/>
        </p:blipFill>
        <p:spPr>
          <a:xfrm>
            <a:off x="356100" y="1943100"/>
            <a:ext cx="4215899" cy="37197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194" name="Google Shape;194;p26"/>
          <p:cNvSpPr txBox="1"/>
          <p:nvPr>
            <p:ph idx="1" type="body"/>
          </p:nvPr>
        </p:nvSpPr>
        <p:spPr>
          <a:xfrm>
            <a:off x="393775" y="533250"/>
            <a:ext cx="7772400" cy="626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b="1" lang="en-US" sz="3000"/>
              <a:t>MFPCA With Individual PCs</a:t>
            </a:r>
            <a:endParaRPr b="1" sz="3000">
              <a:solidFill>
                <a:schemeClr val="dk1"/>
              </a:solidFill>
            </a:endParaRPr>
          </a:p>
        </p:txBody>
      </p:sp>
      <p:graphicFrame>
        <p:nvGraphicFramePr>
          <p:cNvPr id="195" name="Google Shape;195;p26"/>
          <p:cNvGraphicFramePr/>
          <p:nvPr/>
        </p:nvGraphicFramePr>
        <p:xfrm>
          <a:off x="572950" y="3529125"/>
          <a:ext cx="3000000" cy="3000000"/>
        </p:xfrm>
        <a:graphic>
          <a:graphicData uri="http://schemas.openxmlformats.org/drawingml/2006/table">
            <a:tbl>
              <a:tblPr>
                <a:noFill/>
                <a:tableStyleId>{76F0F79C-B96B-4050-B3D9-C8A2C5023945}</a:tableStyleId>
              </a:tblPr>
              <a:tblGrid>
                <a:gridCol w="727675"/>
                <a:gridCol w="1008325"/>
                <a:gridCol w="760500"/>
              </a:tblGrid>
              <a:tr h="530375">
                <a:tc>
                  <a:txBody>
                    <a:bodyPr/>
                    <a:lstStyle/>
                    <a:p>
                      <a:pPr indent="0" lvl="0" marL="0" rtl="0" algn="ctr">
                        <a:spcBef>
                          <a:spcPts val="0"/>
                        </a:spcBef>
                        <a:spcAft>
                          <a:spcPts val="0"/>
                        </a:spcAft>
                        <a:buNone/>
                      </a:pPr>
                      <a:r>
                        <a:rPr b="1" lang="en-US" sz="1900">
                          <a:latin typeface="Calibri"/>
                          <a:ea typeface="Calibri"/>
                          <a:cs typeface="Calibri"/>
                          <a:sym typeface="Calibri"/>
                        </a:rPr>
                        <a:t>GRF</a:t>
                      </a:r>
                      <a:endParaRPr b="1" sz="1900">
                        <a:latin typeface="Calibri"/>
                        <a:ea typeface="Calibri"/>
                        <a:cs typeface="Calibri"/>
                        <a:sym typeface="Calibri"/>
                      </a:endParaRPr>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US" sz="1900">
                          <a:solidFill>
                            <a:schemeClr val="dk1"/>
                          </a:solidFill>
                          <a:latin typeface="Calibri"/>
                          <a:ea typeface="Calibri"/>
                          <a:cs typeface="Calibri"/>
                          <a:sym typeface="Calibri"/>
                        </a:rPr>
                        <a:t>MSE</a:t>
                      </a:r>
                      <a:endParaRPr sz="1900">
                        <a:latin typeface="Courier New"/>
                        <a:ea typeface="Courier New"/>
                        <a:cs typeface="Courier New"/>
                        <a:sym typeface="Courier New"/>
                      </a:endParaRPr>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100">
                          <a:solidFill>
                            <a:schemeClr val="dk1"/>
                          </a:solidFill>
                          <a:latin typeface="Calibri"/>
                          <a:ea typeface="Calibri"/>
                          <a:cs typeface="Calibri"/>
                          <a:sym typeface="Calibri"/>
                        </a:rPr>
                        <a:t>Variance Explanation</a:t>
                      </a:r>
                      <a:endParaRPr b="1" sz="1100">
                        <a:solidFill>
                          <a:schemeClr val="dk1"/>
                        </a:solidFill>
                        <a:latin typeface="Calibri"/>
                        <a:ea typeface="Calibri"/>
                        <a:cs typeface="Calibri"/>
                        <a:sym typeface="Calibri"/>
                      </a:endParaRPr>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574925">
                <a:tc>
                  <a:txBody>
                    <a:bodyPr/>
                    <a:lstStyle/>
                    <a:p>
                      <a:pPr indent="0" lvl="0" marL="0" rtl="0" algn="ctr">
                        <a:spcBef>
                          <a:spcPts val="0"/>
                        </a:spcBef>
                        <a:spcAft>
                          <a:spcPts val="0"/>
                        </a:spcAft>
                        <a:buNone/>
                      </a:pPr>
                      <a:r>
                        <a:rPr b="1" lang="en-US" sz="1900">
                          <a:latin typeface="Calibri"/>
                          <a:ea typeface="Calibri"/>
                          <a:cs typeface="Calibri"/>
                          <a:sym typeface="Calibri"/>
                        </a:rPr>
                        <a:t>ML</a:t>
                      </a:r>
                      <a:endParaRPr b="1" sz="1900">
                        <a:latin typeface="Calibri"/>
                        <a:ea typeface="Calibri"/>
                        <a:cs typeface="Calibri"/>
                        <a:sym typeface="Calibri"/>
                      </a:endParaRPr>
                    </a:p>
                  </a:txBody>
                  <a:tcPr marT="9525" marB="91425" marR="9525" marL="9525" anchor="ctr">
                    <a:lnL cap="flat" cmpd="sng" w="63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US" sz="1600">
                          <a:solidFill>
                            <a:schemeClr val="dk1"/>
                          </a:solidFill>
                        </a:rPr>
                        <a:t>35.13</a:t>
                      </a:r>
                      <a:endParaRPr sz="16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solidFill>
                            <a:schemeClr val="dk1"/>
                          </a:solidFill>
                          <a:highlight>
                            <a:srgbClr val="FFFFFF"/>
                          </a:highlight>
                        </a:rPr>
                        <a:t>95%</a:t>
                      </a:r>
                      <a:endParaRPr sz="1600">
                        <a:solidFill>
                          <a:schemeClr val="dk1"/>
                        </a:solidFill>
                        <a:highlight>
                          <a:srgbClr val="FFFFFF"/>
                        </a:highlight>
                      </a:endParaRPr>
                    </a:p>
                  </a:txBody>
                  <a:tcPr marT="9525" marB="91425" marR="9525" marL="9525" anchor="ctr">
                    <a:lnL cap="flat" cmpd="sng" w="95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512800">
                <a:tc>
                  <a:txBody>
                    <a:bodyPr/>
                    <a:lstStyle/>
                    <a:p>
                      <a:pPr indent="0" lvl="0" marL="0" rtl="0" algn="ctr">
                        <a:spcBef>
                          <a:spcPts val="0"/>
                        </a:spcBef>
                        <a:spcAft>
                          <a:spcPts val="0"/>
                        </a:spcAft>
                        <a:buNone/>
                      </a:pPr>
                      <a:r>
                        <a:rPr b="1" lang="en-US" sz="1900">
                          <a:latin typeface="Calibri"/>
                          <a:ea typeface="Calibri"/>
                          <a:cs typeface="Calibri"/>
                          <a:sym typeface="Calibri"/>
                        </a:rPr>
                        <a:t>AP</a:t>
                      </a:r>
                      <a:endParaRPr b="1" sz="1900">
                        <a:latin typeface="Calibri"/>
                        <a:ea typeface="Calibri"/>
                        <a:cs typeface="Calibri"/>
                        <a:sym typeface="Calibri"/>
                      </a:endParaRPr>
                    </a:p>
                  </a:txBody>
                  <a:tcPr marT="9525" marB="91425" marR="9525" marL="9525" anchor="ctr">
                    <a:lnL cap="flat" cmpd="sng" w="63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US" sz="1600">
                          <a:solidFill>
                            <a:schemeClr val="dk1"/>
                          </a:solidFill>
                        </a:rPr>
                        <a:t>203.65</a:t>
                      </a:r>
                      <a:endParaRPr sz="16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solidFill>
                            <a:schemeClr val="dk1"/>
                          </a:solidFill>
                          <a:highlight>
                            <a:srgbClr val="FFFFFF"/>
                          </a:highlight>
                        </a:rPr>
                        <a:t>97%</a:t>
                      </a:r>
                      <a:endParaRPr sz="1600">
                        <a:solidFill>
                          <a:schemeClr val="dk1"/>
                        </a:solidFill>
                        <a:highlight>
                          <a:srgbClr val="FFFFFF"/>
                        </a:highlight>
                      </a:endParaRPr>
                    </a:p>
                  </a:txBody>
                  <a:tcPr marT="9525" marB="91425" marR="9525" marL="9525" anchor="ctr">
                    <a:lnL cap="flat" cmpd="sng" w="95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476750">
                <a:tc>
                  <a:txBody>
                    <a:bodyPr/>
                    <a:lstStyle/>
                    <a:p>
                      <a:pPr indent="0" lvl="0" marL="0" rtl="0" algn="ctr">
                        <a:spcBef>
                          <a:spcPts val="0"/>
                        </a:spcBef>
                        <a:spcAft>
                          <a:spcPts val="0"/>
                        </a:spcAft>
                        <a:buNone/>
                      </a:pPr>
                      <a:r>
                        <a:rPr b="1" lang="en-US" sz="1900">
                          <a:latin typeface="Calibri"/>
                          <a:ea typeface="Calibri"/>
                          <a:cs typeface="Calibri"/>
                          <a:sym typeface="Calibri"/>
                        </a:rPr>
                        <a:t>V</a:t>
                      </a:r>
                      <a:endParaRPr b="1" sz="1900">
                        <a:latin typeface="Calibri"/>
                        <a:ea typeface="Calibri"/>
                        <a:cs typeface="Calibri"/>
                        <a:sym typeface="Calibri"/>
                      </a:endParaRPr>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solidFill>
                            <a:schemeClr val="dk1"/>
                          </a:solidFill>
                        </a:rPr>
                        <a:t>927.57</a:t>
                      </a:r>
                      <a:endParaRPr sz="1600">
                        <a:latin typeface="Courier New"/>
                        <a:ea typeface="Courier New"/>
                        <a:cs typeface="Courier New"/>
                        <a:sym typeface="Courier New"/>
                      </a:endParaRPr>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solidFill>
                            <a:schemeClr val="dk1"/>
                          </a:solidFill>
                          <a:highlight>
                            <a:srgbClr val="FFFFFF"/>
                          </a:highlight>
                        </a:rPr>
                        <a:t>99%</a:t>
                      </a:r>
                      <a:endParaRPr sz="1600">
                        <a:solidFill>
                          <a:schemeClr val="dk1"/>
                        </a:solidFill>
                        <a:highlight>
                          <a:srgbClr val="FFFFFF"/>
                        </a:highlight>
                      </a:endParaRPr>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bl>
          </a:graphicData>
        </a:graphic>
      </p:graphicFrame>
      <p:pic>
        <p:nvPicPr>
          <p:cNvPr id="196" name="Google Shape;196;p26"/>
          <p:cNvPicPr preferRelativeResize="0"/>
          <p:nvPr/>
        </p:nvPicPr>
        <p:blipFill>
          <a:blip r:embed="rId3">
            <a:alphaModFix/>
          </a:blip>
          <a:stretch>
            <a:fillRect/>
          </a:stretch>
        </p:blipFill>
        <p:spPr>
          <a:xfrm>
            <a:off x="2996600" y="1444315"/>
            <a:ext cx="6147400" cy="4600886"/>
          </a:xfrm>
          <a:prstGeom prst="rect">
            <a:avLst/>
          </a:prstGeom>
          <a:noFill/>
          <a:ln>
            <a:noFill/>
          </a:ln>
        </p:spPr>
      </p:pic>
      <p:sp>
        <p:nvSpPr>
          <p:cNvPr id="197" name="Google Shape;197;p26"/>
          <p:cNvSpPr txBox="1"/>
          <p:nvPr/>
        </p:nvSpPr>
        <p:spPr>
          <a:xfrm>
            <a:off x="477350" y="1813538"/>
            <a:ext cx="26877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Example</a:t>
            </a:r>
            <a:r>
              <a:rPr lang="en-US" sz="1900"/>
              <a:t> model:</a:t>
            </a:r>
            <a:endParaRPr sz="1900"/>
          </a:p>
          <a:p>
            <a:pPr indent="0" lvl="0" marL="0" rtl="0" algn="l">
              <a:spcBef>
                <a:spcPts val="0"/>
              </a:spcBef>
              <a:spcAft>
                <a:spcPts val="0"/>
              </a:spcAft>
              <a:buNone/>
            </a:pPr>
            <a:r>
              <a:t/>
            </a:r>
            <a:endParaRPr sz="1900"/>
          </a:p>
          <a:p>
            <a:pPr indent="-349250" lvl="0" marL="457200" rtl="0" algn="l">
              <a:spcBef>
                <a:spcPts val="0"/>
              </a:spcBef>
              <a:spcAft>
                <a:spcPts val="0"/>
              </a:spcAft>
              <a:buSzPts val="1900"/>
              <a:buChar char="●"/>
            </a:pPr>
            <a:r>
              <a:rPr lang="en-US" sz="1900"/>
              <a:t>8 Components</a:t>
            </a:r>
            <a:endParaRPr sz="1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7"/>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204" name="Google Shape;204;p27"/>
          <p:cNvSpPr txBox="1"/>
          <p:nvPr>
            <p:ph idx="1" type="body"/>
          </p:nvPr>
        </p:nvSpPr>
        <p:spPr>
          <a:xfrm>
            <a:off x="393775" y="533250"/>
            <a:ext cx="7772400" cy="626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b="1" lang="en-US" sz="3000"/>
              <a:t>MFPCA With Combined PCs</a:t>
            </a:r>
            <a:endParaRPr b="1" sz="3000">
              <a:solidFill>
                <a:schemeClr val="dk1"/>
              </a:solidFill>
            </a:endParaRPr>
          </a:p>
        </p:txBody>
      </p:sp>
      <p:pic>
        <p:nvPicPr>
          <p:cNvPr id="205" name="Google Shape;205;p27"/>
          <p:cNvPicPr preferRelativeResize="0"/>
          <p:nvPr/>
        </p:nvPicPr>
        <p:blipFill>
          <a:blip r:embed="rId3">
            <a:alphaModFix/>
          </a:blip>
          <a:stretch>
            <a:fillRect/>
          </a:stretch>
        </p:blipFill>
        <p:spPr>
          <a:xfrm>
            <a:off x="2665675" y="1159950"/>
            <a:ext cx="6621951" cy="5046100"/>
          </a:xfrm>
          <a:prstGeom prst="rect">
            <a:avLst/>
          </a:prstGeom>
          <a:noFill/>
          <a:ln>
            <a:noFill/>
          </a:ln>
        </p:spPr>
      </p:pic>
      <p:sp>
        <p:nvSpPr>
          <p:cNvPr id="206" name="Google Shape;206;p27"/>
          <p:cNvSpPr txBox="1"/>
          <p:nvPr/>
        </p:nvSpPr>
        <p:spPr>
          <a:xfrm>
            <a:off x="267338" y="1584775"/>
            <a:ext cx="2687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Example</a:t>
            </a:r>
            <a:r>
              <a:rPr lang="en-US" sz="1800"/>
              <a:t> model:</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10 Components total</a:t>
            </a:r>
            <a:endParaRPr sz="1800"/>
          </a:p>
        </p:txBody>
      </p:sp>
      <p:graphicFrame>
        <p:nvGraphicFramePr>
          <p:cNvPr id="207" name="Google Shape;207;p27"/>
          <p:cNvGraphicFramePr/>
          <p:nvPr/>
        </p:nvGraphicFramePr>
        <p:xfrm>
          <a:off x="491525" y="3677500"/>
          <a:ext cx="3000000" cy="3000000"/>
        </p:xfrm>
        <a:graphic>
          <a:graphicData uri="http://schemas.openxmlformats.org/drawingml/2006/table">
            <a:tbl>
              <a:tblPr>
                <a:noFill/>
                <a:tableStyleId>{76F0F79C-B96B-4050-B3D9-C8A2C5023945}</a:tableStyleId>
              </a:tblPr>
              <a:tblGrid>
                <a:gridCol w="718075"/>
                <a:gridCol w="995000"/>
                <a:gridCol w="750450"/>
              </a:tblGrid>
              <a:tr h="530375">
                <a:tc>
                  <a:txBody>
                    <a:bodyPr/>
                    <a:lstStyle/>
                    <a:p>
                      <a:pPr indent="0" lvl="0" marL="0" rtl="0" algn="ctr">
                        <a:spcBef>
                          <a:spcPts val="0"/>
                        </a:spcBef>
                        <a:spcAft>
                          <a:spcPts val="0"/>
                        </a:spcAft>
                        <a:buNone/>
                      </a:pPr>
                      <a:r>
                        <a:rPr b="1" lang="en-US" sz="1900">
                          <a:latin typeface="Calibri"/>
                          <a:ea typeface="Calibri"/>
                          <a:cs typeface="Calibri"/>
                          <a:sym typeface="Calibri"/>
                        </a:rPr>
                        <a:t>GRF</a:t>
                      </a:r>
                      <a:endParaRPr b="1" sz="1900">
                        <a:latin typeface="Calibri"/>
                        <a:ea typeface="Calibri"/>
                        <a:cs typeface="Calibri"/>
                        <a:sym typeface="Calibri"/>
                      </a:endParaRPr>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US" sz="1900">
                          <a:solidFill>
                            <a:schemeClr val="dk1"/>
                          </a:solidFill>
                          <a:latin typeface="Calibri"/>
                          <a:ea typeface="Calibri"/>
                          <a:cs typeface="Calibri"/>
                          <a:sym typeface="Calibri"/>
                        </a:rPr>
                        <a:t>MSE</a:t>
                      </a:r>
                      <a:endParaRPr sz="1900">
                        <a:latin typeface="Courier New"/>
                        <a:ea typeface="Courier New"/>
                        <a:cs typeface="Courier New"/>
                        <a:sym typeface="Courier New"/>
                      </a:endParaRPr>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100">
                          <a:solidFill>
                            <a:schemeClr val="dk1"/>
                          </a:solidFill>
                          <a:latin typeface="Calibri"/>
                          <a:ea typeface="Calibri"/>
                          <a:cs typeface="Calibri"/>
                          <a:sym typeface="Calibri"/>
                        </a:rPr>
                        <a:t>Variance Explanation</a:t>
                      </a:r>
                      <a:endParaRPr b="1" sz="1500">
                        <a:solidFill>
                          <a:schemeClr val="dk1"/>
                        </a:solidFill>
                        <a:latin typeface="Calibri"/>
                        <a:ea typeface="Calibri"/>
                        <a:cs typeface="Calibri"/>
                        <a:sym typeface="Calibri"/>
                      </a:endParaRPr>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574925">
                <a:tc>
                  <a:txBody>
                    <a:bodyPr/>
                    <a:lstStyle/>
                    <a:p>
                      <a:pPr indent="0" lvl="0" marL="0" rtl="0" algn="ctr">
                        <a:spcBef>
                          <a:spcPts val="0"/>
                        </a:spcBef>
                        <a:spcAft>
                          <a:spcPts val="0"/>
                        </a:spcAft>
                        <a:buNone/>
                      </a:pPr>
                      <a:r>
                        <a:rPr b="1" lang="en-US" sz="1900">
                          <a:latin typeface="Calibri"/>
                          <a:ea typeface="Calibri"/>
                          <a:cs typeface="Calibri"/>
                          <a:sym typeface="Calibri"/>
                        </a:rPr>
                        <a:t>ML</a:t>
                      </a:r>
                      <a:endParaRPr b="1" sz="1900">
                        <a:latin typeface="Calibri"/>
                        <a:ea typeface="Calibri"/>
                        <a:cs typeface="Calibri"/>
                        <a:sym typeface="Calibri"/>
                      </a:endParaRPr>
                    </a:p>
                  </a:txBody>
                  <a:tcPr marT="9525" marB="91425" marR="9525" marL="9525" anchor="ctr">
                    <a:lnL cap="flat" cmpd="sng" w="63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89.24</a:t>
                      </a:r>
                      <a:endParaRPr sz="16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solidFill>
                            <a:schemeClr val="dk1"/>
                          </a:solidFill>
                          <a:highlight>
                            <a:srgbClr val="FFFFFF"/>
                          </a:highlight>
                        </a:rPr>
                        <a:t>84</a:t>
                      </a:r>
                      <a:r>
                        <a:rPr lang="en-US" sz="1600">
                          <a:solidFill>
                            <a:schemeClr val="dk1"/>
                          </a:solidFill>
                          <a:highlight>
                            <a:srgbClr val="FFFFFF"/>
                          </a:highlight>
                        </a:rPr>
                        <a:t>%</a:t>
                      </a:r>
                      <a:endParaRPr sz="1600">
                        <a:solidFill>
                          <a:schemeClr val="dk1"/>
                        </a:solidFill>
                        <a:highlight>
                          <a:srgbClr val="FFFFFF"/>
                        </a:highlight>
                      </a:endParaRPr>
                    </a:p>
                  </a:txBody>
                  <a:tcPr marT="9525" marB="91425" marR="9525" marL="9525" anchor="ctr">
                    <a:lnL cap="flat" cmpd="sng" w="95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512800">
                <a:tc>
                  <a:txBody>
                    <a:bodyPr/>
                    <a:lstStyle/>
                    <a:p>
                      <a:pPr indent="0" lvl="0" marL="0" rtl="0" algn="ctr">
                        <a:spcBef>
                          <a:spcPts val="0"/>
                        </a:spcBef>
                        <a:spcAft>
                          <a:spcPts val="0"/>
                        </a:spcAft>
                        <a:buNone/>
                      </a:pPr>
                      <a:r>
                        <a:rPr b="1" lang="en-US" sz="1900">
                          <a:latin typeface="Calibri"/>
                          <a:ea typeface="Calibri"/>
                          <a:cs typeface="Calibri"/>
                          <a:sym typeface="Calibri"/>
                        </a:rPr>
                        <a:t>AP</a:t>
                      </a:r>
                      <a:endParaRPr b="1" sz="1900">
                        <a:latin typeface="Calibri"/>
                        <a:ea typeface="Calibri"/>
                        <a:cs typeface="Calibri"/>
                        <a:sym typeface="Calibri"/>
                      </a:endParaRPr>
                    </a:p>
                  </a:txBody>
                  <a:tcPr marT="9525" marB="91425" marR="9525" marL="9525" anchor="ctr">
                    <a:lnL cap="flat" cmpd="sng" w="63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339.77</a:t>
                      </a:r>
                      <a:endParaRPr sz="16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solidFill>
                            <a:schemeClr val="dk1"/>
                          </a:solidFill>
                          <a:highlight>
                            <a:srgbClr val="FFFFFF"/>
                          </a:highlight>
                        </a:rPr>
                        <a:t>95%</a:t>
                      </a:r>
                      <a:endParaRPr sz="1600">
                        <a:solidFill>
                          <a:schemeClr val="dk1"/>
                        </a:solidFill>
                        <a:highlight>
                          <a:srgbClr val="FFFFFF"/>
                        </a:highlight>
                      </a:endParaRPr>
                    </a:p>
                  </a:txBody>
                  <a:tcPr marT="9525" marB="91425" marR="9525" marL="9525" anchor="ctr">
                    <a:lnL cap="flat" cmpd="sng" w="95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476750">
                <a:tc>
                  <a:txBody>
                    <a:bodyPr/>
                    <a:lstStyle/>
                    <a:p>
                      <a:pPr indent="0" lvl="0" marL="0" rtl="0" algn="ctr">
                        <a:spcBef>
                          <a:spcPts val="0"/>
                        </a:spcBef>
                        <a:spcAft>
                          <a:spcPts val="0"/>
                        </a:spcAft>
                        <a:buNone/>
                      </a:pPr>
                      <a:r>
                        <a:rPr b="1" lang="en-US" sz="1900">
                          <a:latin typeface="Calibri"/>
                          <a:ea typeface="Calibri"/>
                          <a:cs typeface="Calibri"/>
                          <a:sym typeface="Calibri"/>
                        </a:rPr>
                        <a:t>V</a:t>
                      </a:r>
                      <a:endParaRPr b="1" sz="1900">
                        <a:latin typeface="Calibri"/>
                        <a:ea typeface="Calibri"/>
                        <a:cs typeface="Calibri"/>
                        <a:sym typeface="Calibri"/>
                      </a:endParaRPr>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solidFill>
                            <a:schemeClr val="dk1"/>
                          </a:solidFill>
                        </a:rPr>
                        <a:t>2702.15</a:t>
                      </a:r>
                      <a:endParaRPr sz="1600">
                        <a:latin typeface="Courier New"/>
                        <a:ea typeface="Courier New"/>
                        <a:cs typeface="Courier New"/>
                        <a:sym typeface="Courier New"/>
                      </a:endParaRPr>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solidFill>
                            <a:schemeClr val="dk1"/>
                          </a:solidFill>
                          <a:highlight>
                            <a:srgbClr val="FFFFFF"/>
                          </a:highlight>
                        </a:rPr>
                        <a:t>97%</a:t>
                      </a:r>
                      <a:endParaRPr sz="1600">
                        <a:solidFill>
                          <a:schemeClr val="dk1"/>
                        </a:solidFill>
                        <a:highlight>
                          <a:srgbClr val="FFFFFF"/>
                        </a:highlight>
                      </a:endParaRPr>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8"/>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3200"/>
              <a:t>AutoEncoder</a:t>
            </a:r>
            <a:endParaRPr b="1" sz="3200"/>
          </a:p>
        </p:txBody>
      </p:sp>
      <p:pic>
        <p:nvPicPr>
          <p:cNvPr id="214" name="Google Shape;214;p28"/>
          <p:cNvPicPr preferRelativeResize="0"/>
          <p:nvPr/>
        </p:nvPicPr>
        <p:blipFill>
          <a:blip r:embed="rId3">
            <a:alphaModFix/>
          </a:blip>
          <a:stretch>
            <a:fillRect/>
          </a:stretch>
        </p:blipFill>
        <p:spPr>
          <a:xfrm>
            <a:off x="1600200" y="1562575"/>
            <a:ext cx="5943600" cy="4048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356100" y="6108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3000"/>
              <a:t>Methodology</a:t>
            </a:r>
            <a:endParaRPr b="1" sz="3000"/>
          </a:p>
        </p:txBody>
      </p:sp>
      <p:sp>
        <p:nvSpPr>
          <p:cNvPr id="221" name="Google Shape;221;p29"/>
          <p:cNvSpPr txBox="1"/>
          <p:nvPr>
            <p:ph type="title"/>
          </p:nvPr>
        </p:nvSpPr>
        <p:spPr>
          <a:xfrm>
            <a:off x="356100" y="1296600"/>
            <a:ext cx="7924800" cy="4026000"/>
          </a:xfrm>
          <a:prstGeom prst="rect">
            <a:avLst/>
          </a:prstGeom>
        </p:spPr>
        <p:txBody>
          <a:bodyPr anchorCtr="0" anchor="t" bIns="45700" lIns="91425" spcFirstLastPara="1" rIns="91425" wrap="square" tIns="45700">
            <a:noAutofit/>
          </a:bodyPr>
          <a:lstStyle/>
          <a:p>
            <a:pPr indent="-374650" lvl="0" marL="457200" rtl="0" algn="l">
              <a:spcBef>
                <a:spcPts val="0"/>
              </a:spcBef>
              <a:spcAft>
                <a:spcPts val="0"/>
              </a:spcAft>
              <a:buClr>
                <a:schemeClr val="dk1"/>
              </a:buClr>
              <a:buSzPts val="2300"/>
              <a:buChar char="●"/>
            </a:pPr>
            <a:r>
              <a:rPr lang="en-US" sz="2300"/>
              <a:t>Trained a model each for encoder sizes 2,4,6,8 and 10</a:t>
            </a:r>
            <a:endParaRPr sz="2300"/>
          </a:p>
        </p:txBody>
      </p:sp>
      <p:pic>
        <p:nvPicPr>
          <p:cNvPr id="222" name="Google Shape;222;p29"/>
          <p:cNvPicPr preferRelativeResize="0"/>
          <p:nvPr/>
        </p:nvPicPr>
        <p:blipFill>
          <a:blip r:embed="rId3">
            <a:alphaModFix/>
          </a:blip>
          <a:stretch>
            <a:fillRect/>
          </a:stretch>
        </p:blipFill>
        <p:spPr>
          <a:xfrm>
            <a:off x="2651400" y="2019100"/>
            <a:ext cx="3687225" cy="3762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356100" y="614175"/>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3000"/>
              <a:t>Model Performance</a:t>
            </a:r>
            <a:endParaRPr b="1" sz="3000"/>
          </a:p>
        </p:txBody>
      </p:sp>
      <p:pic>
        <p:nvPicPr>
          <p:cNvPr id="229" name="Google Shape;229;p30"/>
          <p:cNvPicPr preferRelativeResize="0"/>
          <p:nvPr/>
        </p:nvPicPr>
        <p:blipFill rotWithShape="1">
          <a:blip r:embed="rId3">
            <a:alphaModFix/>
          </a:blip>
          <a:srcRect b="50190" l="0" r="0" t="7896"/>
          <a:stretch/>
        </p:blipFill>
        <p:spPr>
          <a:xfrm>
            <a:off x="4381500" y="1782900"/>
            <a:ext cx="4457700" cy="3270400"/>
          </a:xfrm>
          <a:prstGeom prst="rect">
            <a:avLst/>
          </a:prstGeom>
          <a:noFill/>
          <a:ln>
            <a:noFill/>
          </a:ln>
        </p:spPr>
      </p:pic>
      <p:pic>
        <p:nvPicPr>
          <p:cNvPr id="230" name="Google Shape;230;p30"/>
          <p:cNvPicPr preferRelativeResize="0"/>
          <p:nvPr/>
        </p:nvPicPr>
        <p:blipFill rotWithShape="1">
          <a:blip r:embed="rId3">
            <a:alphaModFix/>
          </a:blip>
          <a:srcRect b="7896" l="0" r="0" t="50190"/>
          <a:stretch/>
        </p:blipFill>
        <p:spPr>
          <a:xfrm>
            <a:off x="356100" y="1873100"/>
            <a:ext cx="4457700" cy="3270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3000"/>
              <a:t>Overview </a:t>
            </a:r>
            <a:endParaRPr b="1" sz="3000"/>
          </a:p>
        </p:txBody>
      </p:sp>
      <p:sp>
        <p:nvSpPr>
          <p:cNvPr id="85" name="Google Shape;85;p13"/>
          <p:cNvSpPr txBox="1"/>
          <p:nvPr>
            <p:ph idx="1" type="body"/>
          </p:nvPr>
        </p:nvSpPr>
        <p:spPr>
          <a:xfrm>
            <a:off x="609600" y="1584450"/>
            <a:ext cx="7924800" cy="4100700"/>
          </a:xfrm>
          <a:prstGeom prst="rect">
            <a:avLst/>
          </a:prstGeom>
        </p:spPr>
        <p:txBody>
          <a:bodyPr anchorCtr="0" anchor="t" bIns="45700" lIns="91425" spcFirstLastPara="1" rIns="91425" wrap="square" tIns="45700">
            <a:noAutofit/>
          </a:bodyPr>
          <a:lstStyle/>
          <a:p>
            <a:pPr indent="-374650" lvl="0" marL="457200" rtl="0" algn="l">
              <a:lnSpc>
                <a:spcPct val="150000"/>
              </a:lnSpc>
              <a:spcBef>
                <a:spcPts val="360"/>
              </a:spcBef>
              <a:spcAft>
                <a:spcPts val="0"/>
              </a:spcAft>
              <a:buSzPts val="2300"/>
              <a:buChar char="●"/>
            </a:pPr>
            <a:r>
              <a:rPr lang="en-US" sz="2300"/>
              <a:t>Background</a:t>
            </a:r>
            <a:endParaRPr sz="2300"/>
          </a:p>
          <a:p>
            <a:pPr indent="-374650" lvl="0" marL="457200" rtl="0" algn="l">
              <a:lnSpc>
                <a:spcPct val="150000"/>
              </a:lnSpc>
              <a:spcBef>
                <a:spcPts val="0"/>
              </a:spcBef>
              <a:spcAft>
                <a:spcPts val="0"/>
              </a:spcAft>
              <a:buSzPts val="2300"/>
              <a:buChar char="●"/>
            </a:pPr>
            <a:r>
              <a:rPr lang="en-US" sz="2300"/>
              <a:t>Data Description</a:t>
            </a:r>
            <a:endParaRPr sz="2300"/>
          </a:p>
          <a:p>
            <a:pPr indent="-374650" lvl="0" marL="457200" rtl="0" algn="l">
              <a:lnSpc>
                <a:spcPct val="150000"/>
              </a:lnSpc>
              <a:spcBef>
                <a:spcPts val="0"/>
              </a:spcBef>
              <a:spcAft>
                <a:spcPts val="0"/>
              </a:spcAft>
              <a:buSzPts val="2300"/>
              <a:buChar char="●"/>
            </a:pPr>
            <a:r>
              <a:rPr lang="en-US" sz="2300"/>
              <a:t>Models we tried:</a:t>
            </a:r>
            <a:endParaRPr sz="2300"/>
          </a:p>
          <a:p>
            <a:pPr indent="-355600" lvl="1" marL="914400" rtl="0" algn="l">
              <a:lnSpc>
                <a:spcPct val="150000"/>
              </a:lnSpc>
              <a:spcBef>
                <a:spcPts val="0"/>
              </a:spcBef>
              <a:spcAft>
                <a:spcPts val="0"/>
              </a:spcAft>
              <a:buSzPts val="2000"/>
              <a:buChar char="○"/>
            </a:pPr>
            <a:r>
              <a:rPr lang="en-US" sz="2000"/>
              <a:t>Functional Principal Component Analysis</a:t>
            </a:r>
            <a:endParaRPr sz="2000"/>
          </a:p>
          <a:p>
            <a:pPr indent="-355600" lvl="1" marL="914400" rtl="0" algn="l">
              <a:lnSpc>
                <a:spcPct val="150000"/>
              </a:lnSpc>
              <a:spcBef>
                <a:spcPts val="0"/>
              </a:spcBef>
              <a:spcAft>
                <a:spcPts val="0"/>
              </a:spcAft>
              <a:buSzPts val="2000"/>
              <a:buChar char="○"/>
            </a:pPr>
            <a:r>
              <a:rPr lang="en-US" sz="2000"/>
              <a:t>Multivariate </a:t>
            </a:r>
            <a:r>
              <a:rPr lang="en-US" sz="2000"/>
              <a:t>Functional Principal Component Analysis</a:t>
            </a:r>
            <a:endParaRPr sz="2000"/>
          </a:p>
          <a:p>
            <a:pPr indent="-355600" lvl="1" marL="914400" rtl="0" algn="l">
              <a:lnSpc>
                <a:spcPct val="150000"/>
              </a:lnSpc>
              <a:spcBef>
                <a:spcPts val="0"/>
              </a:spcBef>
              <a:spcAft>
                <a:spcPts val="0"/>
              </a:spcAft>
              <a:buSzPts val="2000"/>
              <a:buChar char="○"/>
            </a:pPr>
            <a:r>
              <a:rPr lang="en-US" sz="2000"/>
              <a:t>AutoEncoder</a:t>
            </a:r>
            <a:endParaRPr sz="2000"/>
          </a:p>
          <a:p>
            <a:pPr indent="-330200" lvl="1" marL="914400" rtl="0" algn="l">
              <a:lnSpc>
                <a:spcPct val="150000"/>
              </a:lnSpc>
              <a:spcBef>
                <a:spcPts val="0"/>
              </a:spcBef>
              <a:spcAft>
                <a:spcPts val="0"/>
              </a:spcAft>
              <a:buSzPts val="1600"/>
              <a:buChar char="○"/>
            </a:pPr>
            <a:r>
              <a:rPr lang="en-US" sz="2000"/>
              <a:t>Variational AutoEncoder</a:t>
            </a:r>
            <a:endParaRPr sz="1600"/>
          </a:p>
          <a:p>
            <a:pPr indent="-374650" lvl="0" marL="457200" rtl="0" algn="l">
              <a:lnSpc>
                <a:spcPct val="150000"/>
              </a:lnSpc>
              <a:spcBef>
                <a:spcPts val="0"/>
              </a:spcBef>
              <a:spcAft>
                <a:spcPts val="0"/>
              </a:spcAft>
              <a:buSzPts val="2300"/>
              <a:buChar char="●"/>
            </a:pPr>
            <a:r>
              <a:rPr lang="en-US" sz="2300"/>
              <a:t>Comparisons between models</a:t>
            </a:r>
            <a:endParaRPr sz="2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1"/>
          <p:cNvPicPr preferRelativeResize="0"/>
          <p:nvPr/>
        </p:nvPicPr>
        <p:blipFill>
          <a:blip r:embed="rId3">
            <a:alphaModFix/>
          </a:blip>
          <a:stretch>
            <a:fillRect/>
          </a:stretch>
        </p:blipFill>
        <p:spPr>
          <a:xfrm>
            <a:off x="4858988" y="3536350"/>
            <a:ext cx="3350687" cy="2252650"/>
          </a:xfrm>
          <a:prstGeom prst="rect">
            <a:avLst/>
          </a:prstGeom>
          <a:noFill/>
          <a:ln>
            <a:noFill/>
          </a:ln>
        </p:spPr>
      </p:pic>
      <p:pic>
        <p:nvPicPr>
          <p:cNvPr id="237" name="Google Shape;237;p31"/>
          <p:cNvPicPr preferRelativeResize="0"/>
          <p:nvPr/>
        </p:nvPicPr>
        <p:blipFill>
          <a:blip r:embed="rId4">
            <a:alphaModFix/>
          </a:blip>
          <a:stretch>
            <a:fillRect/>
          </a:stretch>
        </p:blipFill>
        <p:spPr>
          <a:xfrm>
            <a:off x="742050" y="3536350"/>
            <a:ext cx="3220349" cy="2252650"/>
          </a:xfrm>
          <a:prstGeom prst="rect">
            <a:avLst/>
          </a:prstGeom>
          <a:noFill/>
          <a:ln>
            <a:noFill/>
          </a:ln>
        </p:spPr>
      </p:pic>
      <p:pic>
        <p:nvPicPr>
          <p:cNvPr id="238" name="Google Shape;238;p31"/>
          <p:cNvPicPr preferRelativeResize="0"/>
          <p:nvPr/>
        </p:nvPicPr>
        <p:blipFill>
          <a:blip r:embed="rId5">
            <a:alphaModFix/>
          </a:blip>
          <a:stretch>
            <a:fillRect/>
          </a:stretch>
        </p:blipFill>
        <p:spPr>
          <a:xfrm>
            <a:off x="2812475" y="1364321"/>
            <a:ext cx="2917700" cy="2002329"/>
          </a:xfrm>
          <a:prstGeom prst="rect">
            <a:avLst/>
          </a:prstGeom>
          <a:noFill/>
          <a:ln>
            <a:noFill/>
          </a:ln>
        </p:spPr>
      </p:pic>
      <p:sp>
        <p:nvSpPr>
          <p:cNvPr id="239" name="Google Shape;239;p31"/>
          <p:cNvSpPr txBox="1"/>
          <p:nvPr>
            <p:ph type="title"/>
          </p:nvPr>
        </p:nvSpPr>
        <p:spPr>
          <a:xfrm>
            <a:off x="308925" y="5677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3200"/>
              <a:t>Reconstructed Plots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2"/>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3200"/>
              <a:t>Variational </a:t>
            </a:r>
            <a:r>
              <a:rPr b="1" lang="en-US" sz="3200"/>
              <a:t>AutoEncoder</a:t>
            </a:r>
            <a:endParaRPr/>
          </a:p>
        </p:txBody>
      </p:sp>
      <p:pic>
        <p:nvPicPr>
          <p:cNvPr id="246" name="Google Shape;246;p32"/>
          <p:cNvPicPr preferRelativeResize="0"/>
          <p:nvPr/>
        </p:nvPicPr>
        <p:blipFill>
          <a:blip r:embed="rId3">
            <a:alphaModFix/>
          </a:blip>
          <a:stretch>
            <a:fillRect/>
          </a:stretch>
        </p:blipFill>
        <p:spPr>
          <a:xfrm>
            <a:off x="1696125" y="1578700"/>
            <a:ext cx="5751750" cy="3935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152400" y="517175"/>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3000"/>
              <a:t>What we did</a:t>
            </a:r>
            <a:endParaRPr b="1" sz="3000"/>
          </a:p>
        </p:txBody>
      </p:sp>
      <p:sp>
        <p:nvSpPr>
          <p:cNvPr id="253" name="Google Shape;253;p33"/>
          <p:cNvSpPr txBox="1"/>
          <p:nvPr>
            <p:ph type="title"/>
          </p:nvPr>
        </p:nvSpPr>
        <p:spPr>
          <a:xfrm>
            <a:off x="356100" y="1202975"/>
            <a:ext cx="7924800" cy="2393400"/>
          </a:xfrm>
          <a:prstGeom prst="rect">
            <a:avLst/>
          </a:prstGeom>
        </p:spPr>
        <p:txBody>
          <a:bodyPr anchorCtr="0" anchor="t" bIns="45700" lIns="91425" spcFirstLastPara="1" rIns="91425" wrap="square" tIns="45700">
            <a:noAutofit/>
          </a:bodyPr>
          <a:lstStyle/>
          <a:p>
            <a:pPr indent="-374650" lvl="0" marL="457200" rtl="0" algn="l">
              <a:spcBef>
                <a:spcPts val="0"/>
              </a:spcBef>
              <a:spcAft>
                <a:spcPts val="0"/>
              </a:spcAft>
              <a:buSzPts val="2300"/>
              <a:buChar char="●"/>
            </a:pPr>
            <a:r>
              <a:rPr lang="en-US" sz="2300"/>
              <a:t>Trained 100 models each for encoder sizes 2,4,6,8 and 10</a:t>
            </a:r>
            <a:endParaRPr sz="2300"/>
          </a:p>
          <a:p>
            <a:pPr indent="-374650" lvl="0" marL="457200" rtl="0" algn="l">
              <a:spcBef>
                <a:spcPts val="0"/>
              </a:spcBef>
              <a:spcAft>
                <a:spcPts val="0"/>
              </a:spcAft>
              <a:buSzPts val="2300"/>
              <a:buChar char="●"/>
            </a:pPr>
            <a:r>
              <a:rPr lang="en-US" sz="2300"/>
              <a:t>Each model had a randomly chosen lambda and hidden units</a:t>
            </a:r>
            <a:endParaRPr sz="2300"/>
          </a:p>
          <a:p>
            <a:pPr indent="-374650" lvl="0" marL="457200" rtl="0" algn="l">
              <a:spcBef>
                <a:spcPts val="0"/>
              </a:spcBef>
              <a:spcAft>
                <a:spcPts val="0"/>
              </a:spcAft>
              <a:buSzPts val="2300"/>
              <a:buChar char="●"/>
            </a:pPr>
            <a:r>
              <a:rPr lang="en-US" sz="2300"/>
              <a:t>Selected the model with best loss value for each dimension</a:t>
            </a:r>
            <a:endParaRPr sz="2300"/>
          </a:p>
        </p:txBody>
      </p:sp>
      <p:sp>
        <p:nvSpPr>
          <p:cNvPr id="254" name="Google Shape;254;p33"/>
          <p:cNvSpPr txBox="1"/>
          <p:nvPr>
            <p:ph type="title"/>
          </p:nvPr>
        </p:nvSpPr>
        <p:spPr>
          <a:xfrm>
            <a:off x="207825" y="3596375"/>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3000"/>
              <a:t>Best models for APGRF</a:t>
            </a:r>
            <a:endParaRPr b="1" sz="3000"/>
          </a:p>
        </p:txBody>
      </p:sp>
      <p:pic>
        <p:nvPicPr>
          <p:cNvPr id="255" name="Google Shape;255;p33"/>
          <p:cNvPicPr preferRelativeResize="0"/>
          <p:nvPr/>
        </p:nvPicPr>
        <p:blipFill>
          <a:blip r:embed="rId3">
            <a:alphaModFix/>
          </a:blip>
          <a:stretch>
            <a:fillRect/>
          </a:stretch>
        </p:blipFill>
        <p:spPr>
          <a:xfrm>
            <a:off x="207825" y="4462800"/>
            <a:ext cx="8839198" cy="102991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4"/>
          <p:cNvSpPr txBox="1"/>
          <p:nvPr>
            <p:ph type="title"/>
          </p:nvPr>
        </p:nvSpPr>
        <p:spPr>
          <a:xfrm>
            <a:off x="356100" y="614175"/>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3000"/>
              <a:t>Model Performance</a:t>
            </a:r>
            <a:endParaRPr b="1" sz="3000"/>
          </a:p>
        </p:txBody>
      </p:sp>
      <p:pic>
        <p:nvPicPr>
          <p:cNvPr id="262" name="Google Shape;262;p34"/>
          <p:cNvPicPr preferRelativeResize="0"/>
          <p:nvPr/>
        </p:nvPicPr>
        <p:blipFill rotWithShape="1">
          <a:blip r:embed="rId3">
            <a:alphaModFix/>
          </a:blip>
          <a:srcRect b="49870" l="0" r="0" t="7585"/>
          <a:stretch/>
        </p:blipFill>
        <p:spPr>
          <a:xfrm>
            <a:off x="4438650" y="1734250"/>
            <a:ext cx="4425449" cy="3295652"/>
          </a:xfrm>
          <a:prstGeom prst="rect">
            <a:avLst/>
          </a:prstGeom>
          <a:noFill/>
          <a:ln>
            <a:noFill/>
          </a:ln>
        </p:spPr>
      </p:pic>
      <p:pic>
        <p:nvPicPr>
          <p:cNvPr id="263" name="Google Shape;263;p34"/>
          <p:cNvPicPr preferRelativeResize="0"/>
          <p:nvPr/>
        </p:nvPicPr>
        <p:blipFill rotWithShape="1">
          <a:blip r:embed="rId3">
            <a:alphaModFix/>
          </a:blip>
          <a:srcRect b="7585" l="0" r="0" t="49870"/>
          <a:stretch/>
        </p:blipFill>
        <p:spPr>
          <a:xfrm>
            <a:off x="356100" y="1828800"/>
            <a:ext cx="4425449" cy="32956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5"/>
          <p:cNvSpPr txBox="1"/>
          <p:nvPr>
            <p:ph type="title"/>
          </p:nvPr>
        </p:nvSpPr>
        <p:spPr>
          <a:xfrm>
            <a:off x="236450" y="448575"/>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3000"/>
              <a:t>AP_GRF VAE Reconstruction Plots</a:t>
            </a:r>
            <a:endParaRPr b="1" sz="3000"/>
          </a:p>
          <a:p>
            <a:pPr indent="0" lvl="0" marL="0" rtl="0" algn="l">
              <a:spcBef>
                <a:spcPts val="0"/>
              </a:spcBef>
              <a:spcAft>
                <a:spcPts val="0"/>
              </a:spcAft>
              <a:buNone/>
            </a:pPr>
            <a:r>
              <a:t/>
            </a:r>
            <a:endParaRPr/>
          </a:p>
        </p:txBody>
      </p:sp>
      <p:pic>
        <p:nvPicPr>
          <p:cNvPr id="270" name="Google Shape;270;p35"/>
          <p:cNvPicPr preferRelativeResize="0"/>
          <p:nvPr/>
        </p:nvPicPr>
        <p:blipFill>
          <a:blip r:embed="rId3">
            <a:alphaModFix/>
          </a:blip>
          <a:stretch>
            <a:fillRect/>
          </a:stretch>
        </p:blipFill>
        <p:spPr>
          <a:xfrm>
            <a:off x="152400" y="1134375"/>
            <a:ext cx="2994500" cy="2046125"/>
          </a:xfrm>
          <a:prstGeom prst="rect">
            <a:avLst/>
          </a:prstGeom>
          <a:noFill/>
          <a:ln>
            <a:noFill/>
          </a:ln>
        </p:spPr>
      </p:pic>
      <p:pic>
        <p:nvPicPr>
          <p:cNvPr id="271" name="Google Shape;271;p35"/>
          <p:cNvPicPr preferRelativeResize="0"/>
          <p:nvPr/>
        </p:nvPicPr>
        <p:blipFill>
          <a:blip r:embed="rId4">
            <a:alphaModFix/>
          </a:blip>
          <a:stretch>
            <a:fillRect/>
          </a:stretch>
        </p:blipFill>
        <p:spPr>
          <a:xfrm>
            <a:off x="3074750" y="1124850"/>
            <a:ext cx="2994500" cy="2065179"/>
          </a:xfrm>
          <a:prstGeom prst="rect">
            <a:avLst/>
          </a:prstGeom>
          <a:noFill/>
          <a:ln>
            <a:noFill/>
          </a:ln>
        </p:spPr>
      </p:pic>
      <p:pic>
        <p:nvPicPr>
          <p:cNvPr id="272" name="Google Shape;272;p35"/>
          <p:cNvPicPr preferRelativeResize="0"/>
          <p:nvPr/>
        </p:nvPicPr>
        <p:blipFill>
          <a:blip r:embed="rId5">
            <a:alphaModFix/>
          </a:blip>
          <a:stretch>
            <a:fillRect/>
          </a:stretch>
        </p:blipFill>
        <p:spPr>
          <a:xfrm>
            <a:off x="6035400" y="1134375"/>
            <a:ext cx="2994500" cy="2118938"/>
          </a:xfrm>
          <a:prstGeom prst="rect">
            <a:avLst/>
          </a:prstGeom>
          <a:noFill/>
          <a:ln>
            <a:noFill/>
          </a:ln>
        </p:spPr>
      </p:pic>
      <p:pic>
        <p:nvPicPr>
          <p:cNvPr id="273" name="Google Shape;273;p35"/>
          <p:cNvPicPr preferRelativeResize="0"/>
          <p:nvPr/>
        </p:nvPicPr>
        <p:blipFill>
          <a:blip r:embed="rId6">
            <a:alphaModFix/>
          </a:blip>
          <a:stretch>
            <a:fillRect/>
          </a:stretch>
        </p:blipFill>
        <p:spPr>
          <a:xfrm>
            <a:off x="1029900" y="3429000"/>
            <a:ext cx="3542099" cy="2464080"/>
          </a:xfrm>
          <a:prstGeom prst="rect">
            <a:avLst/>
          </a:prstGeom>
          <a:noFill/>
          <a:ln>
            <a:noFill/>
          </a:ln>
        </p:spPr>
      </p:pic>
      <p:pic>
        <p:nvPicPr>
          <p:cNvPr id="274" name="Google Shape;274;p35"/>
          <p:cNvPicPr preferRelativeResize="0"/>
          <p:nvPr/>
        </p:nvPicPr>
        <p:blipFill rotWithShape="1">
          <a:blip r:embed="rId7">
            <a:alphaModFix/>
          </a:blip>
          <a:srcRect b="0" l="4450" r="-4449" t="0"/>
          <a:stretch/>
        </p:blipFill>
        <p:spPr>
          <a:xfrm>
            <a:off x="4783475" y="3334975"/>
            <a:ext cx="3671900" cy="25615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txBox="1"/>
          <p:nvPr>
            <p:ph type="title"/>
          </p:nvPr>
        </p:nvSpPr>
        <p:spPr>
          <a:xfrm>
            <a:off x="356100" y="517175"/>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Outlier Detection </a:t>
            </a:r>
            <a:endParaRPr b="1"/>
          </a:p>
        </p:txBody>
      </p:sp>
      <p:sp>
        <p:nvSpPr>
          <p:cNvPr id="281" name="Google Shape;281;p36"/>
          <p:cNvSpPr txBox="1"/>
          <p:nvPr>
            <p:ph type="title"/>
          </p:nvPr>
        </p:nvSpPr>
        <p:spPr>
          <a:xfrm>
            <a:off x="356100" y="1202975"/>
            <a:ext cx="7924800" cy="1266900"/>
          </a:xfrm>
          <a:prstGeom prst="rect">
            <a:avLst/>
          </a:prstGeom>
        </p:spPr>
        <p:txBody>
          <a:bodyPr anchorCtr="0" anchor="t" bIns="45700" lIns="91425" spcFirstLastPara="1" rIns="91425" wrap="square" tIns="45700">
            <a:noAutofit/>
          </a:bodyPr>
          <a:lstStyle/>
          <a:p>
            <a:pPr indent="-374650" lvl="0" marL="457200" rtl="0" algn="l">
              <a:spcBef>
                <a:spcPts val="0"/>
              </a:spcBef>
              <a:spcAft>
                <a:spcPts val="0"/>
              </a:spcAft>
              <a:buSzPts val="2300"/>
              <a:buChar char="●"/>
            </a:pPr>
            <a:r>
              <a:rPr lang="en-US" sz="2300"/>
              <a:t>We ran a Local Outlier Factor algorithm on the VAE Latent Space</a:t>
            </a:r>
            <a:endParaRPr sz="2300"/>
          </a:p>
          <a:p>
            <a:pPr indent="-374650" lvl="0" marL="457200" rtl="0" algn="l">
              <a:spcBef>
                <a:spcPts val="0"/>
              </a:spcBef>
              <a:spcAft>
                <a:spcPts val="0"/>
              </a:spcAft>
              <a:buSzPts val="2300"/>
              <a:buChar char="●"/>
            </a:pPr>
            <a:r>
              <a:rPr lang="en-US" sz="2300"/>
              <a:t>LOF is an unsupervised algorithm based on KNN clustering (K=20)</a:t>
            </a:r>
            <a:endParaRPr sz="2300"/>
          </a:p>
        </p:txBody>
      </p:sp>
      <p:pic>
        <p:nvPicPr>
          <p:cNvPr id="282" name="Google Shape;282;p36"/>
          <p:cNvPicPr preferRelativeResize="0"/>
          <p:nvPr/>
        </p:nvPicPr>
        <p:blipFill>
          <a:blip r:embed="rId3">
            <a:alphaModFix/>
          </a:blip>
          <a:stretch>
            <a:fillRect/>
          </a:stretch>
        </p:blipFill>
        <p:spPr>
          <a:xfrm>
            <a:off x="1002013" y="2983900"/>
            <a:ext cx="7139974" cy="2472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37"/>
          <p:cNvPicPr preferRelativeResize="0"/>
          <p:nvPr/>
        </p:nvPicPr>
        <p:blipFill>
          <a:blip r:embed="rId3">
            <a:alphaModFix/>
          </a:blip>
          <a:stretch>
            <a:fillRect/>
          </a:stretch>
        </p:blipFill>
        <p:spPr>
          <a:xfrm>
            <a:off x="1420361" y="1447800"/>
            <a:ext cx="6303276" cy="4100926"/>
          </a:xfrm>
          <a:prstGeom prst="rect">
            <a:avLst/>
          </a:prstGeom>
          <a:noFill/>
          <a:ln>
            <a:noFill/>
          </a:ln>
        </p:spPr>
      </p:pic>
      <p:sp>
        <p:nvSpPr>
          <p:cNvPr id="289" name="Google Shape;289;p37"/>
          <p:cNvSpPr txBox="1"/>
          <p:nvPr>
            <p:ph type="title"/>
          </p:nvPr>
        </p:nvSpPr>
        <p:spPr>
          <a:xfrm>
            <a:off x="356100" y="61415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Are the outliers from problematic knees?</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8"/>
          <p:cNvSpPr txBox="1"/>
          <p:nvPr>
            <p:ph type="title"/>
          </p:nvPr>
        </p:nvSpPr>
        <p:spPr>
          <a:xfrm>
            <a:off x="609600" y="58375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Comparison: </a:t>
            </a:r>
            <a:r>
              <a:rPr b="1" lang="en-US"/>
              <a:t>Reconstruction Error </a:t>
            </a:r>
            <a:endParaRPr b="1"/>
          </a:p>
        </p:txBody>
      </p:sp>
      <p:pic>
        <p:nvPicPr>
          <p:cNvPr id="296" name="Google Shape;296;p38"/>
          <p:cNvPicPr preferRelativeResize="0"/>
          <p:nvPr/>
        </p:nvPicPr>
        <p:blipFill rotWithShape="1">
          <a:blip r:embed="rId3">
            <a:alphaModFix/>
          </a:blip>
          <a:srcRect b="7792" l="0" r="0" t="62410"/>
          <a:stretch/>
        </p:blipFill>
        <p:spPr>
          <a:xfrm>
            <a:off x="2368488" y="3673925"/>
            <a:ext cx="4407024" cy="2298573"/>
          </a:xfrm>
          <a:prstGeom prst="rect">
            <a:avLst/>
          </a:prstGeom>
          <a:noFill/>
          <a:ln>
            <a:noFill/>
          </a:ln>
        </p:spPr>
      </p:pic>
      <p:pic>
        <p:nvPicPr>
          <p:cNvPr id="297" name="Google Shape;297;p38"/>
          <p:cNvPicPr preferRelativeResize="0"/>
          <p:nvPr/>
        </p:nvPicPr>
        <p:blipFill rotWithShape="1">
          <a:blip r:embed="rId3">
            <a:alphaModFix/>
          </a:blip>
          <a:srcRect b="37609" l="0" r="0" t="35843"/>
          <a:stretch/>
        </p:blipFill>
        <p:spPr>
          <a:xfrm>
            <a:off x="4347625" y="1447800"/>
            <a:ext cx="4407024" cy="2047877"/>
          </a:xfrm>
          <a:prstGeom prst="rect">
            <a:avLst/>
          </a:prstGeom>
          <a:noFill/>
          <a:ln>
            <a:noFill/>
          </a:ln>
        </p:spPr>
      </p:pic>
      <p:pic>
        <p:nvPicPr>
          <p:cNvPr id="298" name="Google Shape;298;p38"/>
          <p:cNvPicPr preferRelativeResize="0"/>
          <p:nvPr/>
        </p:nvPicPr>
        <p:blipFill rotWithShape="1">
          <a:blip r:embed="rId3">
            <a:alphaModFix/>
          </a:blip>
          <a:srcRect b="64010" l="0" r="0" t="0"/>
          <a:stretch/>
        </p:blipFill>
        <p:spPr>
          <a:xfrm>
            <a:off x="325350" y="762001"/>
            <a:ext cx="4407024" cy="2776248"/>
          </a:xfrm>
          <a:prstGeom prst="rect">
            <a:avLst/>
          </a:prstGeom>
          <a:noFill/>
          <a:ln>
            <a:noFill/>
          </a:ln>
        </p:spPr>
      </p:pic>
      <p:pic>
        <p:nvPicPr>
          <p:cNvPr id="299" name="Google Shape;299;p38"/>
          <p:cNvPicPr preferRelativeResize="0"/>
          <p:nvPr/>
        </p:nvPicPr>
        <p:blipFill rotWithShape="1">
          <a:blip r:embed="rId3">
            <a:alphaModFix/>
          </a:blip>
          <a:srcRect b="7792" l="39841" r="37356" t="89178"/>
          <a:stretch/>
        </p:blipFill>
        <p:spPr>
          <a:xfrm>
            <a:off x="6143625" y="3538250"/>
            <a:ext cx="1004901" cy="233677"/>
          </a:xfrm>
          <a:prstGeom prst="rect">
            <a:avLst/>
          </a:prstGeom>
          <a:noFill/>
          <a:ln>
            <a:noFill/>
          </a:ln>
        </p:spPr>
      </p:pic>
      <p:pic>
        <p:nvPicPr>
          <p:cNvPr id="300" name="Google Shape;300;p38"/>
          <p:cNvPicPr preferRelativeResize="0"/>
          <p:nvPr/>
        </p:nvPicPr>
        <p:blipFill rotWithShape="1">
          <a:blip r:embed="rId3">
            <a:alphaModFix/>
          </a:blip>
          <a:srcRect b="7792" l="39841" r="37356" t="89178"/>
          <a:stretch/>
        </p:blipFill>
        <p:spPr>
          <a:xfrm>
            <a:off x="2095500" y="3538250"/>
            <a:ext cx="1004901" cy="23367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9"/>
          <p:cNvSpPr txBox="1"/>
          <p:nvPr>
            <p:ph type="title"/>
          </p:nvPr>
        </p:nvSpPr>
        <p:spPr>
          <a:xfrm>
            <a:off x="609600" y="58375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Comparison: Variance Explanation</a:t>
            </a:r>
            <a:endParaRPr b="1"/>
          </a:p>
        </p:txBody>
      </p:sp>
      <p:pic>
        <p:nvPicPr>
          <p:cNvPr id="307" name="Google Shape;307;p39"/>
          <p:cNvPicPr preferRelativeResize="0"/>
          <p:nvPr/>
        </p:nvPicPr>
        <p:blipFill rotWithShape="1">
          <a:blip r:embed="rId3">
            <a:alphaModFix/>
          </a:blip>
          <a:srcRect b="8383" l="0" r="0" t="62425"/>
          <a:stretch/>
        </p:blipFill>
        <p:spPr>
          <a:xfrm>
            <a:off x="2091825" y="3704700"/>
            <a:ext cx="4662801" cy="2382602"/>
          </a:xfrm>
          <a:prstGeom prst="rect">
            <a:avLst/>
          </a:prstGeom>
          <a:noFill/>
          <a:ln>
            <a:noFill/>
          </a:ln>
        </p:spPr>
      </p:pic>
      <p:pic>
        <p:nvPicPr>
          <p:cNvPr id="308" name="Google Shape;308;p39"/>
          <p:cNvPicPr preferRelativeResize="0"/>
          <p:nvPr/>
        </p:nvPicPr>
        <p:blipFill rotWithShape="1">
          <a:blip r:embed="rId3">
            <a:alphaModFix/>
          </a:blip>
          <a:srcRect b="37481" l="0" r="0" t="36057"/>
          <a:stretch/>
        </p:blipFill>
        <p:spPr>
          <a:xfrm>
            <a:off x="4455500" y="1269538"/>
            <a:ext cx="4408800" cy="2042035"/>
          </a:xfrm>
          <a:prstGeom prst="rect">
            <a:avLst/>
          </a:prstGeom>
          <a:noFill/>
          <a:ln>
            <a:noFill/>
          </a:ln>
        </p:spPr>
      </p:pic>
      <p:pic>
        <p:nvPicPr>
          <p:cNvPr id="309" name="Google Shape;309;p39"/>
          <p:cNvPicPr preferRelativeResize="0"/>
          <p:nvPr/>
        </p:nvPicPr>
        <p:blipFill rotWithShape="1">
          <a:blip r:embed="rId3">
            <a:alphaModFix/>
          </a:blip>
          <a:srcRect b="64545" l="0" r="0" t="0"/>
          <a:stretch/>
        </p:blipFill>
        <p:spPr>
          <a:xfrm>
            <a:off x="239350" y="583750"/>
            <a:ext cx="4332650" cy="2688876"/>
          </a:xfrm>
          <a:prstGeom prst="rect">
            <a:avLst/>
          </a:prstGeom>
          <a:noFill/>
          <a:ln>
            <a:noFill/>
          </a:ln>
        </p:spPr>
      </p:pic>
      <p:pic>
        <p:nvPicPr>
          <p:cNvPr id="310" name="Google Shape;310;p39"/>
          <p:cNvPicPr preferRelativeResize="0"/>
          <p:nvPr/>
        </p:nvPicPr>
        <p:blipFill rotWithShape="1">
          <a:blip r:embed="rId3">
            <a:alphaModFix/>
          </a:blip>
          <a:srcRect b="8382" l="34577" r="33248" t="89033"/>
          <a:stretch/>
        </p:blipFill>
        <p:spPr>
          <a:xfrm>
            <a:off x="1655588" y="3323550"/>
            <a:ext cx="1500174" cy="210898"/>
          </a:xfrm>
          <a:prstGeom prst="rect">
            <a:avLst/>
          </a:prstGeom>
          <a:noFill/>
          <a:ln>
            <a:noFill/>
          </a:ln>
        </p:spPr>
      </p:pic>
      <p:pic>
        <p:nvPicPr>
          <p:cNvPr id="311" name="Google Shape;311;p39"/>
          <p:cNvPicPr preferRelativeResize="0"/>
          <p:nvPr/>
        </p:nvPicPr>
        <p:blipFill rotWithShape="1">
          <a:blip r:embed="rId3">
            <a:alphaModFix/>
          </a:blip>
          <a:srcRect b="8382" l="34577" r="33248" t="89033"/>
          <a:stretch/>
        </p:blipFill>
        <p:spPr>
          <a:xfrm>
            <a:off x="5909812" y="3323550"/>
            <a:ext cx="1500174" cy="21089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0"/>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3000"/>
              <a:t>Conclusion</a:t>
            </a:r>
            <a:endParaRPr b="1" sz="3000"/>
          </a:p>
        </p:txBody>
      </p:sp>
      <p:sp>
        <p:nvSpPr>
          <p:cNvPr id="318" name="Google Shape;318;p40"/>
          <p:cNvSpPr txBox="1"/>
          <p:nvPr>
            <p:ph type="title"/>
          </p:nvPr>
        </p:nvSpPr>
        <p:spPr>
          <a:xfrm>
            <a:off x="336975" y="1386500"/>
            <a:ext cx="7924800" cy="2393400"/>
          </a:xfrm>
          <a:prstGeom prst="rect">
            <a:avLst/>
          </a:prstGeom>
        </p:spPr>
        <p:txBody>
          <a:bodyPr anchorCtr="0" anchor="t" bIns="45700" lIns="91425" spcFirstLastPara="1" rIns="91425" wrap="square" tIns="45700">
            <a:noAutofit/>
          </a:bodyPr>
          <a:lstStyle/>
          <a:p>
            <a:pPr indent="-374650" lvl="0" marL="457200" rtl="0" algn="l">
              <a:spcBef>
                <a:spcPts val="0"/>
              </a:spcBef>
              <a:spcAft>
                <a:spcPts val="0"/>
              </a:spcAft>
              <a:buSzPts val="2300"/>
              <a:buChar char="●"/>
            </a:pPr>
            <a:r>
              <a:rPr lang="en-US" sz="2300"/>
              <a:t>FPCA is a simple linear model: Good results</a:t>
            </a:r>
            <a:endParaRPr sz="2300"/>
          </a:p>
          <a:p>
            <a:pPr indent="-374650" lvl="0" marL="457200" rtl="0" algn="l">
              <a:spcBef>
                <a:spcPts val="0"/>
              </a:spcBef>
              <a:spcAft>
                <a:spcPts val="0"/>
              </a:spcAft>
              <a:buSzPts val="2300"/>
              <a:buChar char="●"/>
            </a:pPr>
            <a:r>
              <a:rPr lang="en-US" sz="2300"/>
              <a:t>MFPCA takes care of correlation between different directions</a:t>
            </a:r>
            <a:endParaRPr sz="2300"/>
          </a:p>
          <a:p>
            <a:pPr indent="-374650" lvl="0" marL="457200" rtl="0" algn="l">
              <a:spcBef>
                <a:spcPts val="0"/>
              </a:spcBef>
              <a:spcAft>
                <a:spcPts val="0"/>
              </a:spcAft>
              <a:buSzPts val="2300"/>
              <a:buChar char="●"/>
            </a:pPr>
            <a:r>
              <a:rPr lang="en-US" sz="2300"/>
              <a:t>AE and VAE can be used to capture non-linearities</a:t>
            </a:r>
            <a:endParaRPr sz="2300"/>
          </a:p>
          <a:p>
            <a:pPr indent="-374650" lvl="0" marL="457200" rtl="0" algn="l">
              <a:spcBef>
                <a:spcPts val="0"/>
              </a:spcBef>
              <a:spcAft>
                <a:spcPts val="0"/>
              </a:spcAft>
              <a:buSzPts val="2300"/>
              <a:buChar char="●"/>
            </a:pPr>
            <a:r>
              <a:rPr lang="en-US" sz="2300"/>
              <a:t>VAE performed the best</a:t>
            </a:r>
            <a:endParaRPr sz="2300"/>
          </a:p>
        </p:txBody>
      </p:sp>
      <p:sp>
        <p:nvSpPr>
          <p:cNvPr id="319" name="Google Shape;319;p40"/>
          <p:cNvSpPr txBox="1"/>
          <p:nvPr>
            <p:ph type="title"/>
          </p:nvPr>
        </p:nvSpPr>
        <p:spPr>
          <a:xfrm>
            <a:off x="609600" y="3429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3000"/>
              <a:t>Next Steps</a:t>
            </a:r>
            <a:endParaRPr b="1" sz="3000"/>
          </a:p>
        </p:txBody>
      </p:sp>
      <p:sp>
        <p:nvSpPr>
          <p:cNvPr id="320" name="Google Shape;320;p40"/>
          <p:cNvSpPr txBox="1"/>
          <p:nvPr/>
        </p:nvSpPr>
        <p:spPr>
          <a:xfrm>
            <a:off x="336975" y="4197925"/>
            <a:ext cx="6022200" cy="892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chemeClr val="dk1"/>
              </a:buClr>
              <a:buSzPts val="2300"/>
              <a:buChar char="●"/>
            </a:pPr>
            <a:r>
              <a:rPr lang="en-US" sz="2300">
                <a:solidFill>
                  <a:schemeClr val="dk1"/>
                </a:solidFill>
              </a:rPr>
              <a:t>VAE with LSTM layers </a:t>
            </a:r>
            <a:endParaRPr sz="2300">
              <a:solidFill>
                <a:schemeClr val="dk1"/>
              </a:solidFill>
            </a:endParaRPr>
          </a:p>
          <a:p>
            <a:pPr indent="-374650" lvl="0" marL="457200" rtl="0" algn="l">
              <a:spcBef>
                <a:spcPts val="0"/>
              </a:spcBef>
              <a:spcAft>
                <a:spcPts val="0"/>
              </a:spcAft>
              <a:buClr>
                <a:schemeClr val="dk1"/>
              </a:buClr>
              <a:buSzPts val="2300"/>
              <a:buChar char="●"/>
            </a:pPr>
            <a:r>
              <a:rPr lang="en-US" sz="2300">
                <a:solidFill>
                  <a:schemeClr val="dk1"/>
                </a:solidFill>
              </a:rPr>
              <a:t>Conditional VAE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670625" y="724550"/>
            <a:ext cx="5440200" cy="479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900">
                <a:latin typeface="Calibri"/>
                <a:ea typeface="Calibri"/>
                <a:cs typeface="Calibri"/>
                <a:sym typeface="Calibri"/>
              </a:rPr>
              <a:t>Background</a:t>
            </a:r>
            <a:endParaRPr b="1" sz="4800"/>
          </a:p>
        </p:txBody>
      </p:sp>
      <p:graphicFrame>
        <p:nvGraphicFramePr>
          <p:cNvPr id="92" name="Google Shape;92;p14"/>
          <p:cNvGraphicFramePr/>
          <p:nvPr/>
        </p:nvGraphicFramePr>
        <p:xfrm>
          <a:off x="901338" y="1632900"/>
          <a:ext cx="3000000" cy="3000000"/>
        </p:xfrm>
        <a:graphic>
          <a:graphicData uri="http://schemas.openxmlformats.org/drawingml/2006/table">
            <a:tbl>
              <a:tblPr>
                <a:noFill/>
                <a:tableStyleId>{9D2C2B13-501F-42A6-886F-F81D7C30066B}</a:tableStyleId>
              </a:tblPr>
              <a:tblGrid>
                <a:gridCol w="2840850"/>
                <a:gridCol w="4655175"/>
              </a:tblGrid>
              <a:tr h="943325">
                <a:tc>
                  <a:txBody>
                    <a:bodyPr/>
                    <a:lstStyle/>
                    <a:p>
                      <a:pPr indent="0" lvl="0" marL="0" marR="0" rtl="0" algn="ctr">
                        <a:lnSpc>
                          <a:spcPct val="100000"/>
                        </a:lnSpc>
                        <a:spcBef>
                          <a:spcPts val="0"/>
                        </a:spcBef>
                        <a:spcAft>
                          <a:spcPts val="0"/>
                        </a:spcAft>
                        <a:buClr>
                          <a:srgbClr val="000000"/>
                        </a:buClr>
                        <a:buSzPts val="1700"/>
                        <a:buFont typeface="Arial"/>
                        <a:buNone/>
                      </a:pPr>
                      <a:r>
                        <a:rPr b="1" lang="en-US" sz="1700">
                          <a:latin typeface="Calibri"/>
                          <a:ea typeface="Calibri"/>
                          <a:cs typeface="Calibri"/>
                          <a:sym typeface="Calibri"/>
                        </a:rPr>
                        <a:t>R</a:t>
                      </a:r>
                      <a:r>
                        <a:rPr b="1" lang="en-US" sz="1700" u="none" cap="none" strike="noStrike">
                          <a:latin typeface="Calibri"/>
                          <a:ea typeface="Calibri"/>
                          <a:cs typeface="Calibri"/>
                          <a:sym typeface="Calibri"/>
                        </a:rPr>
                        <a:t>esearch Project</a:t>
                      </a:r>
                      <a:endParaRPr b="1" sz="1700" u="none" cap="none" strike="noStrike">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Calibri"/>
                          <a:ea typeface="Calibri"/>
                          <a:cs typeface="Calibri"/>
                          <a:sym typeface="Calibri"/>
                        </a:rPr>
                        <a:t>Predict MRI Osteoarthritis Knee Score (MOAKS)</a:t>
                      </a:r>
                      <a:endParaRPr sz="1500" u="none" cap="none" strike="noStrike">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56950">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latin typeface="Calibri"/>
                          <a:ea typeface="Calibri"/>
                          <a:cs typeface="Calibri"/>
                          <a:sym typeface="Calibri"/>
                        </a:rPr>
                        <a:t>A subproblem</a:t>
                      </a:r>
                      <a:endParaRPr b="1" sz="1700" u="none" cap="none" strike="noStrike">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a:latin typeface="Calibri"/>
                          <a:ea typeface="Calibri"/>
                          <a:cs typeface="Calibri"/>
                          <a:sym typeface="Calibri"/>
                        </a:rPr>
                        <a:t>F</a:t>
                      </a:r>
                      <a:r>
                        <a:rPr lang="en-US" sz="1500" u="none" cap="none" strike="noStrike">
                          <a:latin typeface="Calibri"/>
                          <a:ea typeface="Calibri"/>
                          <a:cs typeface="Calibri"/>
                          <a:sym typeface="Calibri"/>
                        </a:rPr>
                        <a:t>unctional data (p=100)</a:t>
                      </a:r>
                      <a:br>
                        <a:rPr lang="en-US" sz="1500">
                          <a:latin typeface="Calibri"/>
                          <a:ea typeface="Calibri"/>
                          <a:cs typeface="Calibri"/>
                          <a:sym typeface="Calibri"/>
                        </a:rPr>
                      </a:br>
                      <a:r>
                        <a:rPr lang="en-US" sz="1500">
                          <a:latin typeface="Calibri"/>
                          <a:ea typeface="Calibri"/>
                          <a:cs typeface="Calibri"/>
                          <a:sym typeface="Calibri"/>
                        </a:rPr>
                        <a:t>H</a:t>
                      </a:r>
                      <a:r>
                        <a:rPr lang="en-US" sz="1500" u="none" cap="none" strike="noStrike">
                          <a:latin typeface="Calibri"/>
                          <a:ea typeface="Calibri"/>
                          <a:cs typeface="Calibri"/>
                          <a:sym typeface="Calibri"/>
                        </a:rPr>
                        <a:t>igh dimensionality</a:t>
                      </a:r>
                      <a:endParaRPr sz="1500" u="none" cap="none" strike="noStrike">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66425">
                <a:tc>
                  <a:txBody>
                    <a:bodyPr/>
                    <a:lstStyle/>
                    <a:p>
                      <a:pPr indent="0" lvl="0" marL="0" marR="0" rtl="0" algn="ctr">
                        <a:lnSpc>
                          <a:spcPct val="100000"/>
                        </a:lnSpc>
                        <a:spcBef>
                          <a:spcPts val="0"/>
                        </a:spcBef>
                        <a:spcAft>
                          <a:spcPts val="0"/>
                        </a:spcAft>
                        <a:buClr>
                          <a:srgbClr val="000000"/>
                        </a:buClr>
                        <a:buSzPts val="1700"/>
                        <a:buFont typeface="Arial"/>
                        <a:buNone/>
                      </a:pPr>
                      <a:r>
                        <a:rPr b="1" lang="en-US" sz="1700">
                          <a:latin typeface="Calibri"/>
                          <a:ea typeface="Calibri"/>
                          <a:cs typeface="Calibri"/>
                          <a:sym typeface="Calibri"/>
                        </a:rPr>
                        <a:t>What’s been tried</a:t>
                      </a:r>
                      <a:endParaRPr b="1" sz="1700" u="none" cap="none" strike="noStrike">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Calibri"/>
                          <a:ea typeface="Calibri"/>
                          <a:cs typeface="Calibri"/>
                          <a:sym typeface="Calibri"/>
                        </a:rPr>
                        <a:t>Manually extracted features from force patterns</a:t>
                      </a:r>
                      <a:endParaRPr sz="1500" u="none" cap="none" strike="noStrike">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73950">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latin typeface="Calibri"/>
                          <a:ea typeface="Calibri"/>
                          <a:cs typeface="Calibri"/>
                          <a:sym typeface="Calibri"/>
                        </a:rPr>
                        <a:t>Our Objective</a:t>
                      </a:r>
                      <a:endParaRPr b="1" sz="1700" u="none" cap="none" strike="noStrike">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a:latin typeface="Calibri"/>
                          <a:ea typeface="Calibri"/>
                          <a:cs typeface="Calibri"/>
                          <a:sym typeface="Calibri"/>
                        </a:rPr>
                        <a:t>Explore </a:t>
                      </a:r>
                      <a:r>
                        <a:rPr lang="en-US" sz="1500" u="none" cap="none" strike="noStrike">
                          <a:latin typeface="Calibri"/>
                          <a:ea typeface="Calibri"/>
                          <a:cs typeface="Calibri"/>
                          <a:sym typeface="Calibri"/>
                        </a:rPr>
                        <a:t>ML based dimensionality reduction techniques</a:t>
                      </a:r>
                      <a:endParaRPr sz="1500" u="none" cap="none" strike="noStrike">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1"/>
          <p:cNvSpPr txBox="1"/>
          <p:nvPr>
            <p:ph idx="4294967295" type="subTitle"/>
          </p:nvPr>
        </p:nvSpPr>
        <p:spPr>
          <a:xfrm>
            <a:off x="3745400" y="2978525"/>
            <a:ext cx="2394600" cy="626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b="1" lang="en-US" sz="2900"/>
              <a:t>The End</a:t>
            </a:r>
            <a:endParaRPr b="1" sz="29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5"/>
          <p:cNvPicPr preferRelativeResize="0"/>
          <p:nvPr/>
        </p:nvPicPr>
        <p:blipFill rotWithShape="1">
          <a:blip r:embed="rId3">
            <a:alphaModFix/>
          </a:blip>
          <a:srcRect b="0" l="0" r="0" t="0"/>
          <a:stretch/>
        </p:blipFill>
        <p:spPr>
          <a:xfrm>
            <a:off x="5172000" y="1547725"/>
            <a:ext cx="3116725" cy="3975167"/>
          </a:xfrm>
          <a:prstGeom prst="rect">
            <a:avLst/>
          </a:prstGeom>
          <a:noFill/>
          <a:ln>
            <a:noFill/>
          </a:ln>
        </p:spPr>
      </p:pic>
      <p:graphicFrame>
        <p:nvGraphicFramePr>
          <p:cNvPr id="99" name="Google Shape;99;p15"/>
          <p:cNvGraphicFramePr/>
          <p:nvPr/>
        </p:nvGraphicFramePr>
        <p:xfrm>
          <a:off x="1051325" y="4092550"/>
          <a:ext cx="3000000" cy="3000000"/>
        </p:xfrm>
        <a:graphic>
          <a:graphicData uri="http://schemas.openxmlformats.org/drawingml/2006/table">
            <a:tbl>
              <a:tblPr>
                <a:noFill/>
                <a:tableStyleId>{9D2C2B13-501F-42A6-886F-F81D7C30066B}</a:tableStyleId>
              </a:tblPr>
              <a:tblGrid>
                <a:gridCol w="1538000"/>
                <a:gridCol w="1578725"/>
              </a:tblGrid>
              <a:tr h="477800">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latin typeface="Calibri"/>
                          <a:ea typeface="Calibri"/>
                          <a:cs typeface="Calibri"/>
                          <a:sym typeface="Calibri"/>
                        </a:rPr>
                        <a:t>KNEE</a:t>
                      </a:r>
                      <a:endParaRPr b="1" sz="2000" u="none" cap="none" strike="noStrike">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2000" u="none" cap="none" strike="noStrike">
                          <a:latin typeface="Calibri"/>
                          <a:ea typeface="Calibri"/>
                          <a:cs typeface="Calibri"/>
                          <a:sym typeface="Calibri"/>
                        </a:rPr>
                        <a:t>#Trials</a:t>
                      </a:r>
                      <a:endParaRPr b="1" sz="2000" u="none" cap="none" strike="noStrike">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8755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latin typeface="Courier New"/>
                          <a:ea typeface="Courier New"/>
                          <a:cs typeface="Courier New"/>
                          <a:sym typeface="Courier New"/>
                        </a:rPr>
                        <a:t>LEFT</a:t>
                      </a:r>
                      <a:endParaRPr sz="2000" u="none" cap="none" strike="noStrike">
                        <a:latin typeface="Courier New"/>
                        <a:ea typeface="Courier New"/>
                        <a:cs typeface="Courier New"/>
                        <a:sym typeface="Courier New"/>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800"/>
                        <a:buFont typeface="Arial"/>
                        <a:buNone/>
                      </a:pPr>
                      <a:r>
                        <a:rPr lang="en-US" sz="2000" u="none" cap="none" strike="noStrike">
                          <a:latin typeface="Calibri"/>
                          <a:ea typeface="Calibri"/>
                          <a:cs typeface="Calibri"/>
                          <a:sym typeface="Calibri"/>
                        </a:rPr>
                        <a:t>7862</a:t>
                      </a:r>
                      <a:endParaRPr sz="2000" u="none" cap="none" strike="noStrike">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8755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latin typeface="Courier New"/>
                          <a:ea typeface="Courier New"/>
                          <a:cs typeface="Courier New"/>
                          <a:sym typeface="Courier New"/>
                        </a:rPr>
                        <a:t>RIGHT</a:t>
                      </a:r>
                      <a:endParaRPr sz="2000" u="none" cap="none" strike="noStrike">
                        <a:latin typeface="Courier New"/>
                        <a:ea typeface="Courier New"/>
                        <a:cs typeface="Courier New"/>
                        <a:sym typeface="Courier New"/>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800"/>
                        <a:buFont typeface="Arial"/>
                        <a:buNone/>
                      </a:pPr>
                      <a:r>
                        <a:rPr lang="en-US" sz="2000" u="none" cap="none" strike="noStrike">
                          <a:latin typeface="Calibri"/>
                          <a:ea typeface="Calibri"/>
                          <a:cs typeface="Calibri"/>
                          <a:sym typeface="Calibri"/>
                        </a:rPr>
                        <a:t>7834</a:t>
                      </a:r>
                      <a:endParaRPr sz="2000" u="none" cap="none" strike="noStrike">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00" name="Google Shape;100;p15"/>
          <p:cNvSpPr txBox="1"/>
          <p:nvPr>
            <p:ph idx="4294967295" type="subTitle"/>
          </p:nvPr>
        </p:nvSpPr>
        <p:spPr>
          <a:xfrm>
            <a:off x="655800" y="1547725"/>
            <a:ext cx="3916200" cy="1692900"/>
          </a:xfrm>
          <a:prstGeom prst="rect">
            <a:avLst/>
          </a:prstGeom>
          <a:noFill/>
          <a:ln>
            <a:noFill/>
          </a:ln>
        </p:spPr>
        <p:txBody>
          <a:bodyPr anchorCtr="0" anchor="t" bIns="45700" lIns="91425" spcFirstLastPara="1" rIns="91425" wrap="square" tIns="45700">
            <a:noAutofit/>
          </a:bodyPr>
          <a:lstStyle/>
          <a:p>
            <a:pPr indent="-355600" lvl="0" marL="457200" marR="0" rtl="0" algn="l">
              <a:lnSpc>
                <a:spcPct val="100000"/>
              </a:lnSpc>
              <a:spcBef>
                <a:spcPts val="0"/>
              </a:spcBef>
              <a:spcAft>
                <a:spcPts val="0"/>
              </a:spcAft>
              <a:buClr>
                <a:schemeClr val="dk1"/>
              </a:buClr>
              <a:buSzPts val="2000"/>
              <a:buFont typeface="Calibri"/>
              <a:buChar char="●"/>
            </a:pPr>
            <a:r>
              <a:rPr lang="en-US" sz="2000">
                <a:latin typeface="Calibri"/>
                <a:ea typeface="Calibri"/>
                <a:cs typeface="Calibri"/>
                <a:sym typeface="Calibri"/>
              </a:rPr>
              <a:t>Total participants = 2291</a:t>
            </a:r>
            <a:endParaRPr sz="2000">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i="0" lang="en-US" sz="2000" u="none" cap="none" strike="noStrike">
                <a:solidFill>
                  <a:schemeClr val="dk1"/>
                </a:solidFill>
                <a:latin typeface="Calibri"/>
                <a:ea typeface="Calibri"/>
                <a:cs typeface="Calibri"/>
                <a:sym typeface="Calibri"/>
              </a:rPr>
              <a:t>On average 5 trials per participant</a:t>
            </a:r>
            <a:endParaRPr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lang="en-US" sz="2000">
                <a:latin typeface="Calibri"/>
                <a:ea typeface="Calibri"/>
                <a:cs typeface="Calibri"/>
                <a:sym typeface="Calibri"/>
              </a:rPr>
              <a:t>Variables that we have: </a:t>
            </a:r>
            <a:endParaRPr sz="2000">
              <a:latin typeface="Calibri"/>
              <a:ea typeface="Calibri"/>
              <a:cs typeface="Calibri"/>
              <a:sym typeface="Calibri"/>
            </a:endParaRPr>
          </a:p>
          <a:p>
            <a:pPr indent="-355600" lvl="1" marL="914400" marR="0" rtl="0" algn="l">
              <a:lnSpc>
                <a:spcPct val="100000"/>
              </a:lnSpc>
              <a:spcBef>
                <a:spcPts val="0"/>
              </a:spcBef>
              <a:spcAft>
                <a:spcPts val="0"/>
              </a:spcAft>
              <a:buSzPts val="2000"/>
              <a:buFont typeface="Calibri"/>
              <a:buChar char="○"/>
            </a:pPr>
            <a:r>
              <a:rPr lang="en-US" sz="2000">
                <a:latin typeface="Calibri"/>
                <a:ea typeface="Calibri"/>
                <a:cs typeface="Calibri"/>
                <a:sym typeface="Calibri"/>
              </a:rPr>
              <a:t>3 components of GRF</a:t>
            </a:r>
            <a:endParaRPr sz="2000">
              <a:latin typeface="Calibri"/>
              <a:ea typeface="Calibri"/>
              <a:cs typeface="Calibri"/>
              <a:sym typeface="Calibri"/>
            </a:endParaRPr>
          </a:p>
          <a:p>
            <a:pPr indent="-355600" lvl="1" marL="914400" marR="0" rtl="0" algn="l">
              <a:lnSpc>
                <a:spcPct val="100000"/>
              </a:lnSpc>
              <a:spcBef>
                <a:spcPts val="0"/>
              </a:spcBef>
              <a:spcAft>
                <a:spcPts val="0"/>
              </a:spcAft>
              <a:buSzPts val="2000"/>
              <a:buFont typeface="Calibri"/>
              <a:buChar char="○"/>
            </a:pPr>
            <a:r>
              <a:rPr lang="en-US" sz="2000">
                <a:latin typeface="Calibri"/>
                <a:ea typeface="Calibri"/>
                <a:cs typeface="Calibri"/>
                <a:sym typeface="Calibri"/>
              </a:rPr>
              <a:t>2 components of COP </a:t>
            </a:r>
            <a:endParaRPr sz="2000">
              <a:latin typeface="Calibri"/>
              <a:ea typeface="Calibri"/>
              <a:cs typeface="Calibri"/>
              <a:sym typeface="Calibri"/>
            </a:endParaRPr>
          </a:p>
          <a:p>
            <a:pPr indent="-355600" lvl="1" marL="914400" marR="0" rtl="0" algn="l">
              <a:lnSpc>
                <a:spcPct val="100000"/>
              </a:lnSpc>
              <a:spcBef>
                <a:spcPts val="0"/>
              </a:spcBef>
              <a:spcAft>
                <a:spcPts val="0"/>
              </a:spcAft>
              <a:buSzPts val="2000"/>
              <a:buFont typeface="Calibri"/>
              <a:buChar char="○"/>
            </a:pPr>
            <a:r>
              <a:rPr lang="en-US" sz="2000">
                <a:latin typeface="Calibri"/>
                <a:ea typeface="Calibri"/>
                <a:cs typeface="Calibri"/>
                <a:sym typeface="Calibri"/>
              </a:rPr>
              <a:t>3 components of Moment</a:t>
            </a:r>
            <a:endParaRPr sz="2000">
              <a:latin typeface="Calibri"/>
              <a:ea typeface="Calibri"/>
              <a:cs typeface="Calibri"/>
              <a:sym typeface="Calibri"/>
            </a:endParaRPr>
          </a:p>
        </p:txBody>
      </p:sp>
      <p:sp>
        <p:nvSpPr>
          <p:cNvPr id="101" name="Google Shape;101;p15"/>
          <p:cNvSpPr txBox="1"/>
          <p:nvPr>
            <p:ph type="title"/>
          </p:nvPr>
        </p:nvSpPr>
        <p:spPr>
          <a:xfrm>
            <a:off x="590350" y="684600"/>
            <a:ext cx="6512100" cy="479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sz="2600">
                <a:latin typeface="Calibri"/>
                <a:ea typeface="Calibri"/>
                <a:cs typeface="Calibri"/>
                <a:sym typeface="Calibri"/>
              </a:rPr>
              <a:t>Data Description and Summary Statistics</a:t>
            </a:r>
            <a:endParaRPr b="1" sz="2600">
              <a:latin typeface="Calibri"/>
              <a:ea typeface="Calibri"/>
              <a:cs typeface="Calibri"/>
              <a:sym typeface="Calibri"/>
            </a:endParaRPr>
          </a:p>
          <a:p>
            <a:pPr indent="0" lvl="0" marL="0" rtl="0" algn="l">
              <a:lnSpc>
                <a:spcPct val="100000"/>
              </a:lnSpc>
              <a:spcBef>
                <a:spcPts val="0"/>
              </a:spcBef>
              <a:spcAft>
                <a:spcPts val="0"/>
              </a:spcAft>
              <a:buSzPts val="1400"/>
              <a:buNone/>
            </a:pPr>
            <a:r>
              <a:t/>
            </a:r>
            <a:endParaRPr b="1" sz="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108" name="Google Shape;108;p16"/>
          <p:cNvPicPr preferRelativeResize="0"/>
          <p:nvPr/>
        </p:nvPicPr>
        <p:blipFill rotWithShape="1">
          <a:blip r:embed="rId3">
            <a:alphaModFix/>
          </a:blip>
          <a:srcRect b="0" l="0" r="0" t="0"/>
          <a:stretch/>
        </p:blipFill>
        <p:spPr>
          <a:xfrm>
            <a:off x="427925" y="1226600"/>
            <a:ext cx="3630390" cy="2358050"/>
          </a:xfrm>
          <a:prstGeom prst="rect">
            <a:avLst/>
          </a:prstGeom>
          <a:noFill/>
          <a:ln>
            <a:noFill/>
          </a:ln>
        </p:spPr>
      </p:pic>
      <p:pic>
        <p:nvPicPr>
          <p:cNvPr id="109" name="Google Shape;109;p16"/>
          <p:cNvPicPr preferRelativeResize="0"/>
          <p:nvPr/>
        </p:nvPicPr>
        <p:blipFill rotWithShape="1">
          <a:blip r:embed="rId4">
            <a:alphaModFix/>
          </a:blip>
          <a:srcRect b="0" l="0" r="0" t="0"/>
          <a:stretch/>
        </p:blipFill>
        <p:spPr>
          <a:xfrm>
            <a:off x="4464825" y="1192098"/>
            <a:ext cx="3700044" cy="2427075"/>
          </a:xfrm>
          <a:prstGeom prst="rect">
            <a:avLst/>
          </a:prstGeom>
          <a:noFill/>
          <a:ln>
            <a:noFill/>
          </a:ln>
        </p:spPr>
      </p:pic>
      <p:pic>
        <p:nvPicPr>
          <p:cNvPr id="110" name="Google Shape;110;p16"/>
          <p:cNvPicPr preferRelativeResize="0"/>
          <p:nvPr/>
        </p:nvPicPr>
        <p:blipFill rotWithShape="1">
          <a:blip r:embed="rId5">
            <a:alphaModFix/>
          </a:blip>
          <a:srcRect b="0" l="0" r="0" t="0"/>
          <a:stretch/>
        </p:blipFill>
        <p:spPr>
          <a:xfrm>
            <a:off x="2478075" y="3584661"/>
            <a:ext cx="3630400" cy="2434713"/>
          </a:xfrm>
          <a:prstGeom prst="rect">
            <a:avLst/>
          </a:prstGeom>
          <a:noFill/>
          <a:ln>
            <a:noFill/>
          </a:ln>
        </p:spPr>
      </p:pic>
      <p:sp>
        <p:nvSpPr>
          <p:cNvPr id="111" name="Google Shape;111;p16"/>
          <p:cNvSpPr txBox="1"/>
          <p:nvPr>
            <p:ph type="title"/>
          </p:nvPr>
        </p:nvSpPr>
        <p:spPr>
          <a:xfrm>
            <a:off x="427925" y="566350"/>
            <a:ext cx="5440200" cy="479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700">
                <a:latin typeface="Calibri"/>
                <a:ea typeface="Calibri"/>
                <a:cs typeface="Calibri"/>
                <a:sym typeface="Calibri"/>
              </a:rPr>
              <a:t>Visualizing the Data</a:t>
            </a:r>
            <a:endParaRPr b="1" sz="2700">
              <a:latin typeface="Calibri"/>
              <a:ea typeface="Calibri"/>
              <a:cs typeface="Calibri"/>
              <a:sym typeface="Calibri"/>
            </a:endParaRPr>
          </a:p>
          <a:p>
            <a:pPr indent="0" lvl="0" marL="0" rtl="0" algn="l">
              <a:lnSpc>
                <a:spcPct val="100000"/>
              </a:lnSpc>
              <a:spcBef>
                <a:spcPts val="0"/>
              </a:spcBef>
              <a:spcAft>
                <a:spcPts val="0"/>
              </a:spcAft>
              <a:buSzPts val="1400"/>
              <a:buNone/>
            </a:pPr>
            <a:r>
              <a:t/>
            </a:r>
            <a:endParaRPr b="1" sz="3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Arial"/>
              <a:buNone/>
            </a:pPr>
            <a:r>
              <a:rPr b="1" lang="en-US" sz="3000"/>
              <a:t>Functional Principal Component Analysis</a:t>
            </a:r>
            <a:endParaRPr/>
          </a:p>
        </p:txBody>
      </p:sp>
      <p:sp>
        <p:nvSpPr>
          <p:cNvPr id="118" name="Google Shape;118;p17"/>
          <p:cNvSpPr txBox="1"/>
          <p:nvPr>
            <p:ph idx="1" type="body"/>
          </p:nvPr>
        </p:nvSpPr>
        <p:spPr>
          <a:xfrm>
            <a:off x="609600" y="1779925"/>
            <a:ext cx="7924800" cy="38862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SzPts val="2000"/>
              <a:buChar char="●"/>
            </a:pPr>
            <a:r>
              <a:rPr lang="en-US" sz="2000"/>
              <a:t>Principal component analysis is a key dimension reduction tool for multivariate data</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355600" lvl="0" marL="457200" rtl="0" algn="l">
              <a:lnSpc>
                <a:spcPct val="115000"/>
              </a:lnSpc>
              <a:spcBef>
                <a:spcPts val="0"/>
              </a:spcBef>
              <a:spcAft>
                <a:spcPts val="0"/>
              </a:spcAft>
              <a:buSzPts val="2000"/>
              <a:buChar char="●"/>
            </a:pPr>
            <a:r>
              <a:rPr lang="en-US" sz="2000"/>
              <a:t>Finds principal vectors in the data that display the maximum variance in the direction of those principal vectors</a:t>
            </a:r>
            <a:endParaRPr sz="2000"/>
          </a:p>
          <a:p>
            <a:pPr indent="-355600" lvl="0" marL="457200" rtl="0" algn="l">
              <a:lnSpc>
                <a:spcPct val="115000"/>
              </a:lnSpc>
              <a:spcBef>
                <a:spcPts val="0"/>
              </a:spcBef>
              <a:spcAft>
                <a:spcPts val="0"/>
              </a:spcAft>
              <a:buSzPts val="2000"/>
              <a:buChar char="●"/>
            </a:pPr>
            <a:r>
              <a:rPr lang="en-US" sz="2000"/>
              <a:t>Orthonormal basis </a:t>
            </a:r>
            <a:endParaRPr sz="2000"/>
          </a:p>
          <a:p>
            <a:pPr indent="-355600" lvl="0" marL="457200" rtl="0" algn="l">
              <a:lnSpc>
                <a:spcPct val="115000"/>
              </a:lnSpc>
              <a:spcBef>
                <a:spcPts val="0"/>
              </a:spcBef>
              <a:spcAft>
                <a:spcPts val="0"/>
              </a:spcAft>
              <a:buSzPts val="2000"/>
              <a:buChar char="●"/>
            </a:pPr>
            <a:r>
              <a:rPr lang="en-US" sz="2000"/>
              <a:t>Python Package: scikit-fda</a:t>
            </a:r>
            <a:endParaRPr sz="2000"/>
          </a:p>
        </p:txBody>
      </p:sp>
      <p:pic>
        <p:nvPicPr>
          <p:cNvPr id="119" name="Google Shape;119;p17"/>
          <p:cNvPicPr preferRelativeResize="0"/>
          <p:nvPr/>
        </p:nvPicPr>
        <p:blipFill>
          <a:blip r:embed="rId3">
            <a:alphaModFix/>
          </a:blip>
          <a:stretch>
            <a:fillRect/>
          </a:stretch>
        </p:blipFill>
        <p:spPr>
          <a:xfrm>
            <a:off x="2865513" y="2713363"/>
            <a:ext cx="3412984" cy="887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356100" y="517175"/>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3000"/>
              <a:t>Methodology</a:t>
            </a:r>
            <a:endParaRPr b="1" sz="3000"/>
          </a:p>
        </p:txBody>
      </p:sp>
      <p:sp>
        <p:nvSpPr>
          <p:cNvPr id="126" name="Google Shape;126;p18"/>
          <p:cNvSpPr txBox="1"/>
          <p:nvPr>
            <p:ph type="title"/>
          </p:nvPr>
        </p:nvSpPr>
        <p:spPr>
          <a:xfrm>
            <a:off x="356100" y="1382175"/>
            <a:ext cx="7924800" cy="3742200"/>
          </a:xfrm>
          <a:prstGeom prst="rect">
            <a:avLst/>
          </a:prstGeom>
        </p:spPr>
        <p:txBody>
          <a:bodyPr anchorCtr="0" anchor="t" bIns="45700" lIns="91425" spcFirstLastPara="1" rIns="91425" wrap="square" tIns="45700">
            <a:noAutofit/>
          </a:bodyPr>
          <a:lstStyle/>
          <a:p>
            <a:pPr indent="-374650" lvl="0" marL="457200" rtl="0" algn="l">
              <a:spcBef>
                <a:spcPts val="0"/>
              </a:spcBef>
              <a:spcAft>
                <a:spcPts val="0"/>
              </a:spcAft>
              <a:buSzPts val="2300"/>
              <a:buChar char="●"/>
            </a:pPr>
            <a:r>
              <a:rPr lang="en-US" sz="2300"/>
              <a:t>Trained models based on different basis:</a:t>
            </a:r>
            <a:endParaRPr sz="2300"/>
          </a:p>
          <a:p>
            <a:pPr indent="-374650" lvl="1" marL="914400" rtl="0" algn="l">
              <a:spcBef>
                <a:spcPts val="0"/>
              </a:spcBef>
              <a:spcAft>
                <a:spcPts val="0"/>
              </a:spcAft>
              <a:buSzPts val="2300"/>
              <a:buChar char="○"/>
            </a:pPr>
            <a:r>
              <a:rPr lang="en-US" sz="2300"/>
              <a:t>BSplines</a:t>
            </a:r>
            <a:endParaRPr sz="2300"/>
          </a:p>
          <a:p>
            <a:pPr indent="-374650" lvl="1" marL="914400" rtl="0" algn="l">
              <a:spcBef>
                <a:spcPts val="0"/>
              </a:spcBef>
              <a:spcAft>
                <a:spcPts val="0"/>
              </a:spcAft>
              <a:buSzPts val="2300"/>
              <a:buChar char="○"/>
            </a:pPr>
            <a:r>
              <a:rPr lang="en-US" sz="2300"/>
              <a:t>Fourier</a:t>
            </a:r>
            <a:endParaRPr sz="2300"/>
          </a:p>
          <a:p>
            <a:pPr indent="0" lvl="0" marL="0" rtl="0" algn="l">
              <a:spcBef>
                <a:spcPts val="0"/>
              </a:spcBef>
              <a:spcAft>
                <a:spcPts val="0"/>
              </a:spcAft>
              <a:buNone/>
            </a:pPr>
            <a:r>
              <a:t/>
            </a:r>
            <a:endParaRPr sz="2300"/>
          </a:p>
          <a:p>
            <a:pPr indent="-374650" lvl="0" marL="457200" rtl="0" algn="l">
              <a:spcBef>
                <a:spcPts val="0"/>
              </a:spcBef>
              <a:spcAft>
                <a:spcPts val="0"/>
              </a:spcAft>
              <a:buSzPts val="2300"/>
              <a:buChar char="●"/>
            </a:pPr>
            <a:r>
              <a:rPr lang="en-US" sz="2300"/>
              <a:t>Trained models with a different number of components 2,4,6,8 and 10</a:t>
            </a:r>
            <a:endParaRPr sz="2300"/>
          </a:p>
          <a:p>
            <a:pPr indent="0" lvl="0" marL="457200" rtl="0" algn="l">
              <a:spcBef>
                <a:spcPts val="0"/>
              </a:spcBef>
              <a:spcAft>
                <a:spcPts val="0"/>
              </a:spcAft>
              <a:buNone/>
            </a:pPr>
            <a:r>
              <a:t/>
            </a:r>
            <a:endParaRPr sz="2300"/>
          </a:p>
          <a:p>
            <a:pPr indent="-374650" lvl="0" marL="457200" rtl="0" algn="l">
              <a:spcBef>
                <a:spcPts val="0"/>
              </a:spcBef>
              <a:spcAft>
                <a:spcPts val="0"/>
              </a:spcAft>
              <a:buSzPts val="2300"/>
              <a:buChar char="●"/>
            </a:pPr>
            <a:r>
              <a:rPr lang="en-US" sz="2300"/>
              <a:t>The 10 component model showed the lowest errors and the highest variance explanation</a:t>
            </a:r>
            <a:endParaRPr sz="2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356100" y="614175"/>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3000"/>
              <a:t>Model Performance</a:t>
            </a:r>
            <a:endParaRPr b="1" sz="3000"/>
          </a:p>
        </p:txBody>
      </p:sp>
      <p:pic>
        <p:nvPicPr>
          <p:cNvPr id="133" name="Google Shape;133;p19"/>
          <p:cNvPicPr preferRelativeResize="0"/>
          <p:nvPr/>
        </p:nvPicPr>
        <p:blipFill rotWithShape="1">
          <a:blip r:embed="rId3">
            <a:alphaModFix/>
          </a:blip>
          <a:srcRect b="0" l="0" r="0" t="49566"/>
          <a:stretch/>
        </p:blipFill>
        <p:spPr>
          <a:xfrm>
            <a:off x="187875" y="1962150"/>
            <a:ext cx="4457700" cy="3935283"/>
          </a:xfrm>
          <a:prstGeom prst="rect">
            <a:avLst/>
          </a:prstGeom>
          <a:noFill/>
          <a:ln>
            <a:noFill/>
          </a:ln>
        </p:spPr>
      </p:pic>
      <p:pic>
        <p:nvPicPr>
          <p:cNvPr id="134" name="Google Shape;134;p19"/>
          <p:cNvPicPr preferRelativeResize="0"/>
          <p:nvPr/>
        </p:nvPicPr>
        <p:blipFill rotWithShape="1">
          <a:blip r:embed="rId4">
            <a:alphaModFix/>
          </a:blip>
          <a:srcRect b="50000" l="0" r="0" t="0"/>
          <a:stretch/>
        </p:blipFill>
        <p:spPr>
          <a:xfrm>
            <a:off x="4419600" y="1299975"/>
            <a:ext cx="4457700" cy="39014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9" name="Shape 139"/>
        <p:cNvGrpSpPr/>
        <p:nvPr/>
      </p:nvGrpSpPr>
      <p:grpSpPr>
        <a:xfrm>
          <a:off x="0" y="0"/>
          <a:ext cx="0" cy="0"/>
          <a:chOff x="0" y="0"/>
          <a:chExt cx="0" cy="0"/>
        </a:xfrm>
      </p:grpSpPr>
      <p:graphicFrame>
        <p:nvGraphicFramePr>
          <p:cNvPr id="140" name="Google Shape;140;p20"/>
          <p:cNvGraphicFramePr/>
          <p:nvPr/>
        </p:nvGraphicFramePr>
        <p:xfrm>
          <a:off x="376663" y="3331025"/>
          <a:ext cx="3000000" cy="3000000"/>
        </p:xfrm>
        <a:graphic>
          <a:graphicData uri="http://schemas.openxmlformats.org/drawingml/2006/table">
            <a:tbl>
              <a:tblPr>
                <a:noFill/>
                <a:tableStyleId>{76F0F79C-B96B-4050-B3D9-C8A2C5023945}</a:tableStyleId>
              </a:tblPr>
              <a:tblGrid>
                <a:gridCol w="1680225"/>
                <a:gridCol w="1720400"/>
              </a:tblGrid>
              <a:tr h="340650">
                <a:tc>
                  <a:txBody>
                    <a:bodyPr/>
                    <a:lstStyle/>
                    <a:p>
                      <a:pPr indent="0" lvl="0" marL="0" rtl="0" algn="ctr">
                        <a:spcBef>
                          <a:spcPts val="0"/>
                        </a:spcBef>
                        <a:spcAft>
                          <a:spcPts val="0"/>
                        </a:spcAft>
                        <a:buNone/>
                      </a:pPr>
                      <a:r>
                        <a:rPr b="1" lang="en-US" sz="1600"/>
                        <a:t>Principal Component</a:t>
                      </a:r>
                      <a:endParaRPr b="1" sz="1600"/>
                    </a:p>
                  </a:txBody>
                  <a:tcPr marT="9525" marB="91425" marR="9525" marL="9525" anchor="ctr">
                    <a:lnL cap="flat" cmpd="sng" w="63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US" sz="1600">
                          <a:solidFill>
                            <a:schemeClr val="dk1"/>
                          </a:solidFill>
                        </a:rPr>
                        <a:t>Component </a:t>
                      </a:r>
                      <a:r>
                        <a:rPr b="1" lang="en-US" sz="1600">
                          <a:solidFill>
                            <a:schemeClr val="dk1"/>
                          </a:solidFill>
                        </a:rPr>
                        <a:t>Loading</a:t>
                      </a:r>
                      <a:endParaRPr b="1" sz="16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0650">
                <a:tc>
                  <a:txBody>
                    <a:bodyPr/>
                    <a:lstStyle/>
                    <a:p>
                      <a:pPr indent="0" lvl="0" marL="0" rtl="0" algn="ctr">
                        <a:spcBef>
                          <a:spcPts val="0"/>
                        </a:spcBef>
                        <a:spcAft>
                          <a:spcPts val="0"/>
                        </a:spcAft>
                        <a:buNone/>
                      </a:pPr>
                      <a:r>
                        <a:rPr b="1" lang="en-US" sz="1600"/>
                        <a:t>1</a:t>
                      </a:r>
                      <a:endParaRPr b="1" sz="1600"/>
                    </a:p>
                  </a:txBody>
                  <a:tcPr marT="9525" marB="91425" marR="9525" marL="9525" anchor="ctr">
                    <a:lnL cap="flat" cmpd="sng" w="63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70%</a:t>
                      </a:r>
                      <a:endParaRPr sz="16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0650">
                <a:tc>
                  <a:txBody>
                    <a:bodyPr/>
                    <a:lstStyle/>
                    <a:p>
                      <a:pPr indent="0" lvl="0" marL="0" rtl="0" algn="ctr">
                        <a:spcBef>
                          <a:spcPts val="0"/>
                        </a:spcBef>
                        <a:spcAft>
                          <a:spcPts val="0"/>
                        </a:spcAft>
                        <a:buNone/>
                      </a:pPr>
                      <a:r>
                        <a:rPr b="1" lang="en-US" sz="1600"/>
                        <a:t>2</a:t>
                      </a:r>
                      <a:endParaRPr b="1" sz="1600"/>
                    </a:p>
                  </a:txBody>
                  <a:tcPr marT="9525" marB="91425" marR="9525" marL="9525" anchor="ctr">
                    <a:lnL cap="flat" cmpd="sng" w="63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8%</a:t>
                      </a:r>
                      <a:endParaRPr sz="16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0650">
                <a:tc>
                  <a:txBody>
                    <a:bodyPr/>
                    <a:lstStyle/>
                    <a:p>
                      <a:pPr indent="0" lvl="0" marL="0" rtl="0" algn="ctr">
                        <a:spcBef>
                          <a:spcPts val="0"/>
                        </a:spcBef>
                        <a:spcAft>
                          <a:spcPts val="0"/>
                        </a:spcAft>
                        <a:buNone/>
                      </a:pPr>
                      <a:r>
                        <a:rPr b="1" lang="en-US" sz="1600"/>
                        <a:t>3</a:t>
                      </a:r>
                      <a:endParaRPr b="1" sz="1600"/>
                    </a:p>
                  </a:txBody>
                  <a:tcPr marT="9525" marB="91425" marR="9525" marL="9525" anchor="ctr">
                    <a:lnL cap="flat" cmpd="sng" w="63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6%</a:t>
                      </a:r>
                      <a:endParaRPr sz="16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0650">
                <a:tc>
                  <a:txBody>
                    <a:bodyPr/>
                    <a:lstStyle/>
                    <a:p>
                      <a:pPr indent="0" lvl="0" marL="0" rtl="0" algn="ctr">
                        <a:spcBef>
                          <a:spcPts val="0"/>
                        </a:spcBef>
                        <a:spcAft>
                          <a:spcPts val="0"/>
                        </a:spcAft>
                        <a:buNone/>
                      </a:pPr>
                      <a:r>
                        <a:rPr b="1" lang="en-US" sz="1600"/>
                        <a:t>4</a:t>
                      </a:r>
                      <a:endParaRPr b="1" sz="1600"/>
                    </a:p>
                  </a:txBody>
                  <a:tcPr marT="9525" marB="91425" marR="9525" marL="9525" anchor="ctr">
                    <a:lnL cap="flat" cmpd="sng" w="63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5%</a:t>
                      </a:r>
                      <a:endParaRPr sz="16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0650">
                <a:tc>
                  <a:txBody>
                    <a:bodyPr/>
                    <a:lstStyle/>
                    <a:p>
                      <a:pPr indent="0" lvl="0" marL="0" rtl="0" algn="ctr">
                        <a:spcBef>
                          <a:spcPts val="0"/>
                        </a:spcBef>
                        <a:spcAft>
                          <a:spcPts val="0"/>
                        </a:spcAft>
                        <a:buNone/>
                      </a:pPr>
                      <a:r>
                        <a:rPr b="1" lang="en-US" sz="1600"/>
                        <a:t>5</a:t>
                      </a:r>
                      <a:endParaRPr b="1" sz="1600"/>
                    </a:p>
                  </a:txBody>
                  <a:tcPr marT="9525" marB="91425" marR="9525" marL="9525" anchor="ctr">
                    <a:lnL cap="flat" cmpd="sng" w="63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4%</a:t>
                      </a:r>
                      <a:endParaRPr sz="16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0650">
                <a:tc>
                  <a:txBody>
                    <a:bodyPr/>
                    <a:lstStyle/>
                    <a:p>
                      <a:pPr indent="0" lvl="0" marL="0" rtl="0" algn="ctr">
                        <a:spcBef>
                          <a:spcPts val="0"/>
                        </a:spcBef>
                        <a:spcAft>
                          <a:spcPts val="0"/>
                        </a:spcAft>
                        <a:buNone/>
                      </a:pPr>
                      <a:r>
                        <a:rPr b="1" lang="en-US" sz="1600"/>
                        <a:t>6</a:t>
                      </a:r>
                      <a:endParaRPr b="1" sz="1600"/>
                    </a:p>
                  </a:txBody>
                  <a:tcPr marT="9525" marB="91425" marR="9525" marL="9525" anchor="ctr">
                    <a:lnL cap="flat" cmpd="sng" w="63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1%</a:t>
                      </a:r>
                      <a:endParaRPr sz="16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41" name="Google Shape;141;p20"/>
          <p:cNvSpPr txBox="1"/>
          <p:nvPr>
            <p:ph idx="1" type="body"/>
          </p:nvPr>
        </p:nvSpPr>
        <p:spPr>
          <a:xfrm>
            <a:off x="241075" y="522525"/>
            <a:ext cx="7772400" cy="626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b="1" lang="en-US" sz="3000"/>
              <a:t>FPCA - ML_GRF</a:t>
            </a:r>
            <a:endParaRPr b="1" sz="3000">
              <a:solidFill>
                <a:schemeClr val="dk1"/>
              </a:solidFill>
            </a:endParaRPr>
          </a:p>
        </p:txBody>
      </p:sp>
      <p:graphicFrame>
        <p:nvGraphicFramePr>
          <p:cNvPr id="142" name="Google Shape;142;p20"/>
          <p:cNvGraphicFramePr/>
          <p:nvPr/>
        </p:nvGraphicFramePr>
        <p:xfrm>
          <a:off x="4572000" y="5009350"/>
          <a:ext cx="3000000" cy="3000000"/>
        </p:xfrm>
        <a:graphic>
          <a:graphicData uri="http://schemas.openxmlformats.org/drawingml/2006/table">
            <a:tbl>
              <a:tblPr>
                <a:noFill/>
                <a:tableStyleId>{76F0F79C-B96B-4050-B3D9-C8A2C5023945}</a:tableStyleId>
              </a:tblPr>
              <a:tblGrid>
                <a:gridCol w="2414575"/>
                <a:gridCol w="1550900"/>
              </a:tblGrid>
              <a:tr h="418600">
                <a:tc>
                  <a:txBody>
                    <a:bodyPr/>
                    <a:lstStyle/>
                    <a:p>
                      <a:pPr indent="0" lvl="0" marL="0" rtl="0" algn="ctr">
                        <a:spcBef>
                          <a:spcPts val="0"/>
                        </a:spcBef>
                        <a:spcAft>
                          <a:spcPts val="0"/>
                        </a:spcAft>
                        <a:buNone/>
                      </a:pPr>
                      <a:r>
                        <a:rPr b="1" lang="en-US" sz="1800">
                          <a:latin typeface="Calibri"/>
                          <a:ea typeface="Calibri"/>
                          <a:cs typeface="Calibri"/>
                          <a:sym typeface="Calibri"/>
                        </a:rPr>
                        <a:t>Force Direction</a:t>
                      </a:r>
                      <a:endParaRPr b="1" sz="1800">
                        <a:latin typeface="Calibri"/>
                        <a:ea typeface="Calibri"/>
                        <a:cs typeface="Calibri"/>
                        <a:sym typeface="Calibri"/>
                      </a:endParaRPr>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800">
                          <a:solidFill>
                            <a:schemeClr val="dk1"/>
                          </a:solidFill>
                          <a:latin typeface="Calibri"/>
                          <a:ea typeface="Calibri"/>
                          <a:cs typeface="Calibri"/>
                          <a:sym typeface="Calibri"/>
                        </a:rPr>
                        <a:t>MSE</a:t>
                      </a:r>
                      <a:endParaRPr sz="1800">
                        <a:latin typeface="Courier New"/>
                        <a:ea typeface="Courier New"/>
                        <a:cs typeface="Courier New"/>
                        <a:sym typeface="Courier New"/>
                      </a:endParaRPr>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517600">
                <a:tc>
                  <a:txBody>
                    <a:bodyPr/>
                    <a:lstStyle/>
                    <a:p>
                      <a:pPr indent="0" lvl="0" marL="0" rtl="0" algn="ctr">
                        <a:spcBef>
                          <a:spcPts val="0"/>
                        </a:spcBef>
                        <a:spcAft>
                          <a:spcPts val="0"/>
                        </a:spcAft>
                        <a:buNone/>
                      </a:pPr>
                      <a:r>
                        <a:rPr b="1" lang="en-US" sz="1800">
                          <a:latin typeface="Calibri"/>
                          <a:ea typeface="Calibri"/>
                          <a:cs typeface="Calibri"/>
                          <a:sym typeface="Calibri"/>
                        </a:rPr>
                        <a:t>Medial Lateral</a:t>
                      </a:r>
                      <a:endParaRPr b="1" sz="1800">
                        <a:latin typeface="Calibri"/>
                        <a:ea typeface="Calibri"/>
                        <a:cs typeface="Calibri"/>
                        <a:sym typeface="Calibri"/>
                      </a:endParaRPr>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US" sz="1800">
                          <a:solidFill>
                            <a:schemeClr val="dk1"/>
                          </a:solidFill>
                        </a:rPr>
                        <a:t>18.36</a:t>
                      </a:r>
                      <a:endParaRPr sz="1800">
                        <a:solidFill>
                          <a:schemeClr val="dk1"/>
                        </a:solidFill>
                        <a:highlight>
                          <a:srgbClr val="FFFFFF"/>
                        </a:highlight>
                      </a:endParaRPr>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bl>
          </a:graphicData>
        </a:graphic>
      </p:graphicFrame>
      <p:sp>
        <p:nvSpPr>
          <p:cNvPr id="143" name="Google Shape;143;p20"/>
          <p:cNvSpPr txBox="1"/>
          <p:nvPr/>
        </p:nvSpPr>
        <p:spPr>
          <a:xfrm>
            <a:off x="749325" y="1493200"/>
            <a:ext cx="2655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The m</a:t>
            </a:r>
            <a:r>
              <a:rPr lang="en-US" sz="2000"/>
              <a:t>odel we chose:</a:t>
            </a:r>
            <a:endParaRPr sz="2000"/>
          </a:p>
          <a:p>
            <a:pPr indent="-355600" lvl="0" marL="457200" rtl="0" algn="l">
              <a:spcBef>
                <a:spcPts val="0"/>
              </a:spcBef>
              <a:spcAft>
                <a:spcPts val="0"/>
              </a:spcAft>
              <a:buSzPts val="2000"/>
              <a:buChar char="●"/>
            </a:pPr>
            <a:r>
              <a:rPr lang="en-US" sz="2000"/>
              <a:t>6 Components</a:t>
            </a:r>
            <a:endParaRPr sz="2000"/>
          </a:p>
          <a:p>
            <a:pPr indent="-355600" lvl="0" marL="457200" rtl="0" algn="l">
              <a:spcBef>
                <a:spcPts val="0"/>
              </a:spcBef>
              <a:spcAft>
                <a:spcPts val="0"/>
              </a:spcAft>
              <a:buSzPts val="2000"/>
              <a:buChar char="●"/>
            </a:pPr>
            <a:r>
              <a:rPr lang="en-US" sz="2000"/>
              <a:t>Explained 94% of the variance</a:t>
            </a:r>
            <a:endParaRPr sz="2000"/>
          </a:p>
        </p:txBody>
      </p:sp>
      <p:pic>
        <p:nvPicPr>
          <p:cNvPr id="144" name="Google Shape;144;p20"/>
          <p:cNvPicPr preferRelativeResize="0"/>
          <p:nvPr/>
        </p:nvPicPr>
        <p:blipFill>
          <a:blip r:embed="rId3">
            <a:alphaModFix/>
          </a:blip>
          <a:stretch>
            <a:fillRect/>
          </a:stretch>
        </p:blipFill>
        <p:spPr>
          <a:xfrm>
            <a:off x="4094575" y="1149225"/>
            <a:ext cx="4699800" cy="35910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